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78" r:id="rId1"/>
  </p:sldMasterIdLst>
  <p:notesMasterIdLst>
    <p:notesMasterId r:id="rId26"/>
  </p:notesMasterIdLst>
  <p:sldIdLst>
    <p:sldId id="256" r:id="rId2"/>
    <p:sldId id="257" r:id="rId3"/>
    <p:sldId id="264" r:id="rId4"/>
    <p:sldId id="265" r:id="rId5"/>
    <p:sldId id="266" r:id="rId6"/>
    <p:sldId id="267" r:id="rId7"/>
    <p:sldId id="268" r:id="rId8"/>
    <p:sldId id="269" r:id="rId9"/>
    <p:sldId id="270" r:id="rId10"/>
    <p:sldId id="271" r:id="rId11"/>
    <p:sldId id="272" r:id="rId12"/>
    <p:sldId id="273" r:id="rId13"/>
    <p:sldId id="274" r:id="rId14"/>
    <p:sldId id="276" r:id="rId15"/>
    <p:sldId id="275" r:id="rId16"/>
    <p:sldId id="277" r:id="rId17"/>
    <p:sldId id="278" r:id="rId18"/>
    <p:sldId id="279" r:id="rId19"/>
    <p:sldId id="280" r:id="rId20"/>
    <p:sldId id="282" r:id="rId21"/>
    <p:sldId id="281" r:id="rId22"/>
    <p:sldId id="283" r:id="rId23"/>
    <p:sldId id="284" r:id="rId24"/>
    <p:sldId id="285" r:id="rId25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e" initials="d" lastIdx="4" clrIdx="0">
    <p:extLst>
      <p:ext uri="{19B8F6BF-5375-455C-9EA6-DF929625EA0E}">
        <p15:presenceInfo xmlns:p15="http://schemas.microsoft.com/office/powerpoint/2012/main" userId="bcc2ce5326b67f6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A700"/>
    <a:srgbClr val="B2A17F"/>
    <a:srgbClr val="ACB3B9"/>
    <a:srgbClr val="949BA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4-04-03T20:25:01.099" idx="4">
    <p:pos x="10" y="10"/>
    <p:text/>
    <p:extLst>
      <p:ext uri="{C676402C-5697-4E1C-873F-D02D1690AC5C}">
        <p15:threadingInfo xmlns:p15="http://schemas.microsoft.com/office/powerpoint/2012/main" timeZoneBias="-120"/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6B332A9-4332-4A64-B900-F09978A39680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79AE91B-AA4C-4E0A-88DB-33591C89D7E7}">
      <dgm:prSet/>
      <dgm:spPr/>
      <dgm:t>
        <a:bodyPr/>
        <a:lstStyle/>
        <a:p>
          <a:r>
            <a:rPr lang="it-IT"/>
            <a:t>A </a:t>
          </a:r>
          <a:r>
            <a:rPr lang="it-IT" b="1"/>
            <a:t>regime</a:t>
          </a:r>
          <a:r>
            <a:rPr lang="it-IT"/>
            <a:t> si richiede:</a:t>
          </a:r>
          <a:endParaRPr lang="en-US"/>
        </a:p>
      </dgm:t>
    </dgm:pt>
    <dgm:pt modelId="{93FAF1BF-EDEA-47EE-A7EB-51635885665A}" type="parTrans" cxnId="{839E3C4E-2AF4-4F86-AD80-48F7CAB5D10F}">
      <dgm:prSet/>
      <dgm:spPr/>
      <dgm:t>
        <a:bodyPr/>
        <a:lstStyle/>
        <a:p>
          <a:endParaRPr lang="en-US"/>
        </a:p>
      </dgm:t>
    </dgm:pt>
    <dgm:pt modelId="{8E663535-D7CD-41A3-81FC-B1987FCFEB17}" type="sibTrans" cxnId="{839E3C4E-2AF4-4F86-AD80-48F7CAB5D10F}">
      <dgm:prSet/>
      <dgm:spPr/>
      <dgm:t>
        <a:bodyPr/>
        <a:lstStyle/>
        <a:p>
          <a:endParaRPr lang="en-US"/>
        </a:p>
      </dgm:t>
    </dgm:pt>
    <dgm:pt modelId="{661493DE-A031-46A4-B288-9125BFAD6EF5}">
      <dgm:prSet/>
      <dgm:spPr/>
      <dgm:t>
        <a:bodyPr/>
        <a:lstStyle/>
        <a:p>
          <a:r>
            <a:rPr lang="it-IT"/>
            <a:t>Errore nullo per inseguimento asintotico a </a:t>
          </a:r>
          <a:r>
            <a:rPr lang="it-IT" b="1"/>
            <a:t>rampa</a:t>
          </a:r>
          <a:r>
            <a:rPr lang="it-IT"/>
            <a:t>;</a:t>
          </a:r>
          <a:endParaRPr lang="en-US"/>
        </a:p>
      </dgm:t>
    </dgm:pt>
    <dgm:pt modelId="{AD4361C3-962E-472F-8063-4C0F8EC09004}" type="parTrans" cxnId="{A4B7FC62-5F19-49CE-8FAC-0BCEF55FEA43}">
      <dgm:prSet/>
      <dgm:spPr/>
      <dgm:t>
        <a:bodyPr/>
        <a:lstStyle/>
        <a:p>
          <a:endParaRPr lang="en-US"/>
        </a:p>
      </dgm:t>
    </dgm:pt>
    <dgm:pt modelId="{46468C1A-8606-4DD3-9F36-119527668ABB}" type="sibTrans" cxnId="{A4B7FC62-5F19-49CE-8FAC-0BCEF55FEA43}">
      <dgm:prSet/>
      <dgm:spPr/>
      <dgm:t>
        <a:bodyPr/>
        <a:lstStyle/>
        <a:p>
          <a:endParaRPr lang="en-US"/>
        </a:p>
      </dgm:t>
    </dgm:pt>
    <dgm:pt modelId="{2B59A8F0-20DF-4E73-BE53-E52CAE7B4437}">
      <dgm:prSet/>
      <dgm:spPr/>
      <dgm:t>
        <a:bodyPr/>
        <a:lstStyle/>
        <a:p>
          <a:r>
            <a:rPr lang="it-IT"/>
            <a:t>Nel </a:t>
          </a:r>
          <a:r>
            <a:rPr lang="it-IT" b="1"/>
            <a:t>transitorio</a:t>
          </a:r>
          <a:r>
            <a:rPr lang="it-IT"/>
            <a:t> si richiede:</a:t>
          </a:r>
          <a:endParaRPr lang="en-US"/>
        </a:p>
      </dgm:t>
    </dgm:pt>
    <dgm:pt modelId="{F08EEF13-5F0B-41D3-8375-270EBEEEF290}" type="parTrans" cxnId="{6421D083-E6D2-47A3-B9B5-4DD2E2C5882C}">
      <dgm:prSet/>
      <dgm:spPr/>
      <dgm:t>
        <a:bodyPr/>
        <a:lstStyle/>
        <a:p>
          <a:endParaRPr lang="en-US"/>
        </a:p>
      </dgm:t>
    </dgm:pt>
    <dgm:pt modelId="{986A5B11-47C6-45F4-84A7-3A8415988E98}" type="sibTrans" cxnId="{6421D083-E6D2-47A3-B9B5-4DD2E2C5882C}">
      <dgm:prSet/>
      <dgm:spPr/>
      <dgm:t>
        <a:bodyPr/>
        <a:lstStyle/>
        <a:p>
          <a:endParaRPr lang="en-US"/>
        </a:p>
      </dgm:t>
    </dgm:pt>
    <dgm:pt modelId="{45841E2F-CC25-42DD-B6BB-96BD5C85C3CE}">
      <dgm:prSet/>
      <dgm:spPr/>
      <dgm:t>
        <a:bodyPr/>
        <a:lstStyle/>
        <a:p>
          <a:r>
            <a:rPr lang="it-IT" b="1"/>
            <a:t>Settling time:</a:t>
          </a:r>
          <a:endParaRPr lang="en-US"/>
        </a:p>
      </dgm:t>
    </dgm:pt>
    <dgm:pt modelId="{5E3C3152-8FE8-464E-8B67-3EC62D069509}" type="parTrans" cxnId="{60531ABD-5D93-43DE-8F4D-1DACCE684350}">
      <dgm:prSet/>
      <dgm:spPr/>
      <dgm:t>
        <a:bodyPr/>
        <a:lstStyle/>
        <a:p>
          <a:endParaRPr lang="en-US"/>
        </a:p>
      </dgm:t>
    </dgm:pt>
    <dgm:pt modelId="{1B3A6926-3CD3-4A93-AC10-4271A3125282}" type="sibTrans" cxnId="{60531ABD-5D93-43DE-8F4D-1DACCE684350}">
      <dgm:prSet/>
      <dgm:spPr/>
      <dgm:t>
        <a:bodyPr/>
        <a:lstStyle/>
        <a:p>
          <a:endParaRPr lang="en-US"/>
        </a:p>
      </dgm:t>
    </dgm:pt>
    <dgm:pt modelId="{B2769508-A3B1-4961-A74E-6E33512483E6}">
      <dgm:prSet/>
      <dgm:spPr/>
      <dgm:t>
        <a:bodyPr/>
        <a:lstStyle/>
        <a:p>
          <a:r>
            <a:rPr lang="en-US" dirty="0" err="1"/>
            <a:t>Più</a:t>
          </a:r>
          <a:r>
            <a:rPr lang="en-US" dirty="0"/>
            <a:t> piccolo </a:t>
          </a:r>
          <a:r>
            <a:rPr lang="en-US" dirty="0" err="1"/>
            <a:t>possibile</a:t>
          </a:r>
          <a:endParaRPr lang="en-US" dirty="0"/>
        </a:p>
      </dgm:t>
    </dgm:pt>
    <dgm:pt modelId="{ECA5CE5B-11CF-4B8E-A0BD-EC86278F3C37}" type="parTrans" cxnId="{28F0E777-D896-4E88-8216-A5C68354993B}">
      <dgm:prSet/>
      <dgm:spPr/>
      <dgm:t>
        <a:bodyPr/>
        <a:lstStyle/>
        <a:p>
          <a:endParaRPr lang="en-US"/>
        </a:p>
      </dgm:t>
    </dgm:pt>
    <dgm:pt modelId="{5662CEF9-71BB-4198-86C8-820401B11CE4}" type="sibTrans" cxnId="{28F0E777-D896-4E88-8216-A5C68354993B}">
      <dgm:prSet/>
      <dgm:spPr/>
      <dgm:t>
        <a:bodyPr/>
        <a:lstStyle/>
        <a:p>
          <a:endParaRPr lang="en-US"/>
        </a:p>
      </dgm:t>
    </dgm:pt>
    <dgm:pt modelId="{B4131CB5-EDE4-497D-A995-DDC4D6561431}">
      <dgm:prSet/>
      <dgm:spPr/>
      <dgm:t>
        <a:bodyPr/>
        <a:lstStyle/>
        <a:p>
          <a:r>
            <a:rPr lang="it-IT" b="1" dirty="0" err="1"/>
            <a:t>Overshoot</a:t>
          </a:r>
          <a:r>
            <a:rPr lang="it-IT" b="1" dirty="0"/>
            <a:t> </a:t>
          </a:r>
          <a:r>
            <a:rPr lang="it-IT" dirty="0"/>
            <a:t>&lt;15%</a:t>
          </a:r>
          <a:endParaRPr lang="en-US" dirty="0"/>
        </a:p>
      </dgm:t>
    </dgm:pt>
    <dgm:pt modelId="{252A4AF7-FD71-4625-B3C6-EA7AB33B2E16}" type="parTrans" cxnId="{621AE585-F7E0-44F9-A5A8-7728D0400D9C}">
      <dgm:prSet/>
      <dgm:spPr/>
      <dgm:t>
        <a:bodyPr/>
        <a:lstStyle/>
        <a:p>
          <a:endParaRPr lang="en-US"/>
        </a:p>
      </dgm:t>
    </dgm:pt>
    <dgm:pt modelId="{92E96660-192A-4824-9F6B-E1DD63080F7A}" type="sibTrans" cxnId="{621AE585-F7E0-44F9-A5A8-7728D0400D9C}">
      <dgm:prSet/>
      <dgm:spPr/>
      <dgm:t>
        <a:bodyPr/>
        <a:lstStyle/>
        <a:p>
          <a:endParaRPr lang="en-US"/>
        </a:p>
      </dgm:t>
    </dgm:pt>
    <dgm:pt modelId="{DA33475A-C091-4604-AD34-B4AB3DD90F3B}" type="pres">
      <dgm:prSet presAssocID="{16B332A9-4332-4A64-B900-F09978A39680}" presName="linear" presStyleCnt="0">
        <dgm:presLayoutVars>
          <dgm:dir/>
          <dgm:animLvl val="lvl"/>
          <dgm:resizeHandles val="exact"/>
        </dgm:presLayoutVars>
      </dgm:prSet>
      <dgm:spPr/>
    </dgm:pt>
    <dgm:pt modelId="{5865C02E-31C1-48E5-951A-19738AEF55C2}" type="pres">
      <dgm:prSet presAssocID="{F79AE91B-AA4C-4E0A-88DB-33591C89D7E7}" presName="parentLin" presStyleCnt="0"/>
      <dgm:spPr/>
    </dgm:pt>
    <dgm:pt modelId="{B845E2D8-1EFF-424D-910B-C6082CDCD4BD}" type="pres">
      <dgm:prSet presAssocID="{F79AE91B-AA4C-4E0A-88DB-33591C89D7E7}" presName="parentLeftMargin" presStyleLbl="node1" presStyleIdx="0" presStyleCnt="2"/>
      <dgm:spPr/>
    </dgm:pt>
    <dgm:pt modelId="{2696BC04-95CE-49E3-B1C0-12D7A0256461}" type="pres">
      <dgm:prSet presAssocID="{F79AE91B-AA4C-4E0A-88DB-33591C89D7E7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6E1F4B1F-B0C8-43F1-99FD-33B27F488CEF}" type="pres">
      <dgm:prSet presAssocID="{F79AE91B-AA4C-4E0A-88DB-33591C89D7E7}" presName="negativeSpace" presStyleCnt="0"/>
      <dgm:spPr/>
    </dgm:pt>
    <dgm:pt modelId="{6465D049-560F-4765-BD90-9E151F5E9E93}" type="pres">
      <dgm:prSet presAssocID="{F79AE91B-AA4C-4E0A-88DB-33591C89D7E7}" presName="childText" presStyleLbl="conFgAcc1" presStyleIdx="0" presStyleCnt="2">
        <dgm:presLayoutVars>
          <dgm:bulletEnabled val="1"/>
        </dgm:presLayoutVars>
      </dgm:prSet>
      <dgm:spPr/>
    </dgm:pt>
    <dgm:pt modelId="{65007BA1-73EE-4D9A-9A9F-CC5E729C0577}" type="pres">
      <dgm:prSet presAssocID="{8E663535-D7CD-41A3-81FC-B1987FCFEB17}" presName="spaceBetweenRectangles" presStyleCnt="0"/>
      <dgm:spPr/>
    </dgm:pt>
    <dgm:pt modelId="{674C2ED0-DCAE-4A39-A7BD-342D245E30F7}" type="pres">
      <dgm:prSet presAssocID="{2B59A8F0-20DF-4E73-BE53-E52CAE7B4437}" presName="parentLin" presStyleCnt="0"/>
      <dgm:spPr/>
    </dgm:pt>
    <dgm:pt modelId="{2D98B527-2DAF-4D8B-BAC0-E523E68D0364}" type="pres">
      <dgm:prSet presAssocID="{2B59A8F0-20DF-4E73-BE53-E52CAE7B4437}" presName="parentLeftMargin" presStyleLbl="node1" presStyleIdx="0" presStyleCnt="2"/>
      <dgm:spPr/>
    </dgm:pt>
    <dgm:pt modelId="{859510C5-1D76-4CF9-8FCC-FE7BF009DB92}" type="pres">
      <dgm:prSet presAssocID="{2B59A8F0-20DF-4E73-BE53-E52CAE7B4437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60385ACA-F224-467F-B509-636C3FAD1C50}" type="pres">
      <dgm:prSet presAssocID="{2B59A8F0-20DF-4E73-BE53-E52CAE7B4437}" presName="negativeSpace" presStyleCnt="0"/>
      <dgm:spPr/>
    </dgm:pt>
    <dgm:pt modelId="{B7571201-CD67-4977-8035-1575871B8882}" type="pres">
      <dgm:prSet presAssocID="{2B59A8F0-20DF-4E73-BE53-E52CAE7B4437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A4B7FC62-5F19-49CE-8FAC-0BCEF55FEA43}" srcId="{F79AE91B-AA4C-4E0A-88DB-33591C89D7E7}" destId="{661493DE-A031-46A4-B288-9125BFAD6EF5}" srcOrd="0" destOrd="0" parTransId="{AD4361C3-962E-472F-8063-4C0F8EC09004}" sibTransId="{46468C1A-8606-4DD3-9F36-119527668ABB}"/>
    <dgm:cxn modelId="{839E3C4E-2AF4-4F86-AD80-48F7CAB5D10F}" srcId="{16B332A9-4332-4A64-B900-F09978A39680}" destId="{F79AE91B-AA4C-4E0A-88DB-33591C89D7E7}" srcOrd="0" destOrd="0" parTransId="{93FAF1BF-EDEA-47EE-A7EB-51635885665A}" sibTransId="{8E663535-D7CD-41A3-81FC-B1987FCFEB17}"/>
    <dgm:cxn modelId="{F6D9686F-8419-4A80-A6E4-21C1D210CBD1}" type="presOf" srcId="{F79AE91B-AA4C-4E0A-88DB-33591C89D7E7}" destId="{2696BC04-95CE-49E3-B1C0-12D7A0256461}" srcOrd="1" destOrd="0" presId="urn:microsoft.com/office/officeart/2005/8/layout/list1"/>
    <dgm:cxn modelId="{28F0E777-D896-4E88-8216-A5C68354993B}" srcId="{45841E2F-CC25-42DD-B6BB-96BD5C85C3CE}" destId="{B2769508-A3B1-4961-A74E-6E33512483E6}" srcOrd="0" destOrd="0" parTransId="{ECA5CE5B-11CF-4B8E-A0BD-EC86278F3C37}" sibTransId="{5662CEF9-71BB-4198-86C8-820401B11CE4}"/>
    <dgm:cxn modelId="{09303781-B7BD-42C0-8922-D7DE81B3141D}" type="presOf" srcId="{F79AE91B-AA4C-4E0A-88DB-33591C89D7E7}" destId="{B845E2D8-1EFF-424D-910B-C6082CDCD4BD}" srcOrd="0" destOrd="0" presId="urn:microsoft.com/office/officeart/2005/8/layout/list1"/>
    <dgm:cxn modelId="{6421D083-E6D2-47A3-B9B5-4DD2E2C5882C}" srcId="{16B332A9-4332-4A64-B900-F09978A39680}" destId="{2B59A8F0-20DF-4E73-BE53-E52CAE7B4437}" srcOrd="1" destOrd="0" parTransId="{F08EEF13-5F0B-41D3-8375-270EBEEEF290}" sibTransId="{986A5B11-47C6-45F4-84A7-3A8415988E98}"/>
    <dgm:cxn modelId="{621AE585-F7E0-44F9-A5A8-7728D0400D9C}" srcId="{2B59A8F0-20DF-4E73-BE53-E52CAE7B4437}" destId="{B4131CB5-EDE4-497D-A995-DDC4D6561431}" srcOrd="1" destOrd="0" parTransId="{252A4AF7-FD71-4625-B3C6-EA7AB33B2E16}" sibTransId="{92E96660-192A-4824-9F6B-E1DD63080F7A}"/>
    <dgm:cxn modelId="{9B6B6C8E-5EE9-4092-AFB3-702A38A9D3BD}" type="presOf" srcId="{16B332A9-4332-4A64-B900-F09978A39680}" destId="{DA33475A-C091-4604-AD34-B4AB3DD90F3B}" srcOrd="0" destOrd="0" presId="urn:microsoft.com/office/officeart/2005/8/layout/list1"/>
    <dgm:cxn modelId="{2E8ABB94-5A76-409F-9121-9142336AB9DE}" type="presOf" srcId="{B4131CB5-EDE4-497D-A995-DDC4D6561431}" destId="{B7571201-CD67-4977-8035-1575871B8882}" srcOrd="0" destOrd="2" presId="urn:microsoft.com/office/officeart/2005/8/layout/list1"/>
    <dgm:cxn modelId="{65122EBA-58A0-4CEF-A10E-AE01D113EB7B}" type="presOf" srcId="{2B59A8F0-20DF-4E73-BE53-E52CAE7B4437}" destId="{2D98B527-2DAF-4D8B-BAC0-E523E68D0364}" srcOrd="0" destOrd="0" presId="urn:microsoft.com/office/officeart/2005/8/layout/list1"/>
    <dgm:cxn modelId="{60531ABD-5D93-43DE-8F4D-1DACCE684350}" srcId="{2B59A8F0-20DF-4E73-BE53-E52CAE7B4437}" destId="{45841E2F-CC25-42DD-B6BB-96BD5C85C3CE}" srcOrd="0" destOrd="0" parTransId="{5E3C3152-8FE8-464E-8B67-3EC62D069509}" sibTransId="{1B3A6926-3CD3-4A93-AC10-4271A3125282}"/>
    <dgm:cxn modelId="{196548CC-F508-4684-978D-B06534646051}" type="presOf" srcId="{B2769508-A3B1-4961-A74E-6E33512483E6}" destId="{B7571201-CD67-4977-8035-1575871B8882}" srcOrd="0" destOrd="1" presId="urn:microsoft.com/office/officeart/2005/8/layout/list1"/>
    <dgm:cxn modelId="{BAC01AD2-A273-49D8-A2B4-441D5E96AED7}" type="presOf" srcId="{2B59A8F0-20DF-4E73-BE53-E52CAE7B4437}" destId="{859510C5-1D76-4CF9-8FCC-FE7BF009DB92}" srcOrd="1" destOrd="0" presId="urn:microsoft.com/office/officeart/2005/8/layout/list1"/>
    <dgm:cxn modelId="{7ADAE9DF-8E2F-405C-9C26-5AA56553EC36}" type="presOf" srcId="{661493DE-A031-46A4-B288-9125BFAD6EF5}" destId="{6465D049-560F-4765-BD90-9E151F5E9E93}" srcOrd="0" destOrd="0" presId="urn:microsoft.com/office/officeart/2005/8/layout/list1"/>
    <dgm:cxn modelId="{5CA7E3E8-1A14-427C-AFF9-2ABD35D9884D}" type="presOf" srcId="{45841E2F-CC25-42DD-B6BB-96BD5C85C3CE}" destId="{B7571201-CD67-4977-8035-1575871B8882}" srcOrd="0" destOrd="0" presId="urn:microsoft.com/office/officeart/2005/8/layout/list1"/>
    <dgm:cxn modelId="{A8E33545-4552-4BEA-A69A-36A315BE44F9}" type="presParOf" srcId="{DA33475A-C091-4604-AD34-B4AB3DD90F3B}" destId="{5865C02E-31C1-48E5-951A-19738AEF55C2}" srcOrd="0" destOrd="0" presId="urn:microsoft.com/office/officeart/2005/8/layout/list1"/>
    <dgm:cxn modelId="{1C085C43-5E86-4D0D-849C-23B9D901F4F6}" type="presParOf" srcId="{5865C02E-31C1-48E5-951A-19738AEF55C2}" destId="{B845E2D8-1EFF-424D-910B-C6082CDCD4BD}" srcOrd="0" destOrd="0" presId="urn:microsoft.com/office/officeart/2005/8/layout/list1"/>
    <dgm:cxn modelId="{C6FC76E6-4D7B-466D-88E2-A3A5F5A43EBA}" type="presParOf" srcId="{5865C02E-31C1-48E5-951A-19738AEF55C2}" destId="{2696BC04-95CE-49E3-B1C0-12D7A0256461}" srcOrd="1" destOrd="0" presId="urn:microsoft.com/office/officeart/2005/8/layout/list1"/>
    <dgm:cxn modelId="{951043D7-C8F4-4AE9-9472-4D38F12E135B}" type="presParOf" srcId="{DA33475A-C091-4604-AD34-B4AB3DD90F3B}" destId="{6E1F4B1F-B0C8-43F1-99FD-33B27F488CEF}" srcOrd="1" destOrd="0" presId="urn:microsoft.com/office/officeart/2005/8/layout/list1"/>
    <dgm:cxn modelId="{2D30C929-36CE-4AB3-87CA-142551322442}" type="presParOf" srcId="{DA33475A-C091-4604-AD34-B4AB3DD90F3B}" destId="{6465D049-560F-4765-BD90-9E151F5E9E93}" srcOrd="2" destOrd="0" presId="urn:microsoft.com/office/officeart/2005/8/layout/list1"/>
    <dgm:cxn modelId="{2650E66B-6B9A-45BC-BBD6-9673C3397835}" type="presParOf" srcId="{DA33475A-C091-4604-AD34-B4AB3DD90F3B}" destId="{65007BA1-73EE-4D9A-9A9F-CC5E729C0577}" srcOrd="3" destOrd="0" presId="urn:microsoft.com/office/officeart/2005/8/layout/list1"/>
    <dgm:cxn modelId="{49408E21-87DF-46F0-AF5B-BC809FF3FD15}" type="presParOf" srcId="{DA33475A-C091-4604-AD34-B4AB3DD90F3B}" destId="{674C2ED0-DCAE-4A39-A7BD-342D245E30F7}" srcOrd="4" destOrd="0" presId="urn:microsoft.com/office/officeart/2005/8/layout/list1"/>
    <dgm:cxn modelId="{BB74C5D2-19F5-46CA-8F97-C0413A5B6B7B}" type="presParOf" srcId="{674C2ED0-DCAE-4A39-A7BD-342D245E30F7}" destId="{2D98B527-2DAF-4D8B-BAC0-E523E68D0364}" srcOrd="0" destOrd="0" presId="urn:microsoft.com/office/officeart/2005/8/layout/list1"/>
    <dgm:cxn modelId="{8ACF8514-957A-423E-A1F1-B8F16D7F7FF9}" type="presParOf" srcId="{674C2ED0-DCAE-4A39-A7BD-342D245E30F7}" destId="{859510C5-1D76-4CF9-8FCC-FE7BF009DB92}" srcOrd="1" destOrd="0" presId="urn:microsoft.com/office/officeart/2005/8/layout/list1"/>
    <dgm:cxn modelId="{33437C42-5FD3-4751-927A-CDE5F0B08EA4}" type="presParOf" srcId="{DA33475A-C091-4604-AD34-B4AB3DD90F3B}" destId="{60385ACA-F224-467F-B509-636C3FAD1C50}" srcOrd="5" destOrd="0" presId="urn:microsoft.com/office/officeart/2005/8/layout/list1"/>
    <dgm:cxn modelId="{9616592B-4CB1-452C-872F-4B59C733131B}" type="presParOf" srcId="{DA33475A-C091-4604-AD34-B4AB3DD90F3B}" destId="{B7571201-CD67-4977-8035-1575871B8882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465D049-560F-4765-BD90-9E151F5E9E93}">
      <dsp:nvSpPr>
        <dsp:cNvPr id="0" name=""/>
        <dsp:cNvSpPr/>
      </dsp:nvSpPr>
      <dsp:spPr>
        <a:xfrm>
          <a:off x="0" y="301117"/>
          <a:ext cx="6272784" cy="7654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86838" tIns="374904" rIns="486838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800" kern="1200"/>
            <a:t>Errore nullo per inseguimento asintotico a </a:t>
          </a:r>
          <a:r>
            <a:rPr lang="it-IT" sz="1800" b="1" kern="1200"/>
            <a:t>rampa</a:t>
          </a:r>
          <a:r>
            <a:rPr lang="it-IT" sz="1800" kern="1200"/>
            <a:t>;</a:t>
          </a:r>
          <a:endParaRPr lang="en-US" sz="1800" kern="1200"/>
        </a:p>
      </dsp:txBody>
      <dsp:txXfrm>
        <a:off x="0" y="301117"/>
        <a:ext cx="6272784" cy="765450"/>
      </dsp:txXfrm>
    </dsp:sp>
    <dsp:sp modelId="{2696BC04-95CE-49E3-B1C0-12D7A0256461}">
      <dsp:nvSpPr>
        <dsp:cNvPr id="0" name=""/>
        <dsp:cNvSpPr/>
      </dsp:nvSpPr>
      <dsp:spPr>
        <a:xfrm>
          <a:off x="313639" y="35437"/>
          <a:ext cx="4390948" cy="5313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967" tIns="0" rIns="165967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800" kern="1200"/>
            <a:t>A </a:t>
          </a:r>
          <a:r>
            <a:rPr lang="it-IT" sz="1800" b="1" kern="1200"/>
            <a:t>regime</a:t>
          </a:r>
          <a:r>
            <a:rPr lang="it-IT" sz="1800" kern="1200"/>
            <a:t> si richiede:</a:t>
          </a:r>
          <a:endParaRPr lang="en-US" sz="1800" kern="1200"/>
        </a:p>
      </dsp:txBody>
      <dsp:txXfrm>
        <a:off x="339578" y="61376"/>
        <a:ext cx="4339070" cy="479482"/>
      </dsp:txXfrm>
    </dsp:sp>
    <dsp:sp modelId="{B7571201-CD67-4977-8035-1575871B8882}">
      <dsp:nvSpPr>
        <dsp:cNvPr id="0" name=""/>
        <dsp:cNvSpPr/>
      </dsp:nvSpPr>
      <dsp:spPr>
        <a:xfrm>
          <a:off x="0" y="1429448"/>
          <a:ext cx="6272784" cy="1360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86838" tIns="374904" rIns="486838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800" b="1" kern="1200"/>
            <a:t>Settling time:</a:t>
          </a:r>
          <a:endParaRPr lang="en-US" sz="1800" kern="1200"/>
        </a:p>
        <a:p>
          <a:pPr marL="342900" lvl="2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 err="1"/>
            <a:t>Più</a:t>
          </a:r>
          <a:r>
            <a:rPr lang="en-US" sz="1800" kern="1200" dirty="0"/>
            <a:t> piccolo </a:t>
          </a:r>
          <a:r>
            <a:rPr lang="en-US" sz="1800" kern="1200" dirty="0" err="1"/>
            <a:t>possibile</a:t>
          </a: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800" b="1" kern="1200" dirty="0" err="1"/>
            <a:t>Overshoot</a:t>
          </a:r>
          <a:r>
            <a:rPr lang="it-IT" sz="1800" b="1" kern="1200" dirty="0"/>
            <a:t> </a:t>
          </a:r>
          <a:r>
            <a:rPr lang="it-IT" sz="1800" kern="1200" dirty="0"/>
            <a:t>&lt;15%</a:t>
          </a:r>
          <a:endParaRPr lang="en-US" sz="1800" kern="1200" dirty="0"/>
        </a:p>
      </dsp:txBody>
      <dsp:txXfrm>
        <a:off x="0" y="1429448"/>
        <a:ext cx="6272784" cy="1360800"/>
      </dsp:txXfrm>
    </dsp:sp>
    <dsp:sp modelId="{859510C5-1D76-4CF9-8FCC-FE7BF009DB92}">
      <dsp:nvSpPr>
        <dsp:cNvPr id="0" name=""/>
        <dsp:cNvSpPr/>
      </dsp:nvSpPr>
      <dsp:spPr>
        <a:xfrm>
          <a:off x="313639" y="1163768"/>
          <a:ext cx="4390948" cy="5313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967" tIns="0" rIns="165967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800" kern="1200"/>
            <a:t>Nel </a:t>
          </a:r>
          <a:r>
            <a:rPr lang="it-IT" sz="1800" b="1" kern="1200"/>
            <a:t>transitorio</a:t>
          </a:r>
          <a:r>
            <a:rPr lang="it-IT" sz="1800" kern="1200"/>
            <a:t> si richiede:</a:t>
          </a:r>
          <a:endParaRPr lang="en-US" sz="1800" kern="1200"/>
        </a:p>
      </dsp:txBody>
      <dsp:txXfrm>
        <a:off x="339578" y="1189707"/>
        <a:ext cx="4339070" cy="4794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2-04T18:53:05.235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1 111,'78'1,"88"-3,-92-11,-55 9,0 0,21-1,86-11,-88 10,-6 3,-1 1,33 2,-40 2,0-2,0-1,0-1,40-8,-21 1,0 3,0 1,1 3,81 5,-26-1,-66-3,60-12,-59 7,59-2,1129 9,-1193 0,-1 2,31 6,36 5,-86-14,1 2,-1-1,1 1,-1 1,1 0,-1 0,0 1,-1 0,1 0,-1 1,15 11,-14-11,1 1,0-2,0 1,0-1,0-1,1 0,-1 0,1-1,18 1,11-1,52-4,-27-1,713 3,-745-1,60-12,-57 7,46-2,74-6,25 0,365 15,-525 1,0 0,36 8,-35-5,1-1,26 1,497-3,-263-4,-275 2,0 0,1 1,15 3,-6 2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2-04T18:53:08.622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0 141,'20'-1,"1"-1,-1-1,21-7,9 0,58-6,145-1,114 18,-141 1,1000-2,-1183-2,1-3,69-15,-62 10,64-6,4 13,-65 3,82-10,-11-3,247 8,-201 7,2589-2,-2754 0,1 0,-1 0,1 0,-1 1,1 0,-1 1,0-1,0 1,1 0,-1 1,-1 0,8 4,0 3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2-04T18:53:13.554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1,'3645'0,"-3622"0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2-04T18:53:17.809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0,'4642'0,"-4626"1,1 1,-1 1,23 6,-20-5,39 5,258-6,-164-5,-128 2</inkml:trace>
</inkml:ink>
</file>

<file path=ppt/media/hdphoto1.wdp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80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40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E4948C-9DE0-434C-BECD-A19FAFD85EE6}" type="datetimeFigureOut">
              <a:rPr lang="it-IT" smtClean="0"/>
              <a:t>30/05/2024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6557E3-4004-4AF8-B716-95920D121BDC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844399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6C197-2EFD-4956-A413-A40BD2DE3D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C17AC4-0C78-4F1B-918F-CC499A5EB4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57EB15-9D73-4CA6-8AD0-8B0A41137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5B1FB-C0A1-4269-8CF2-37FE3063E9A9}" type="datetime1">
              <a:rPr lang="en-US" smtClean="0"/>
              <a:t>5/30/2024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A1EE08-6B0A-4332-8AE4-BD36512E3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013D7B-E822-4440-8748-8F6FAFF5C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15651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B56FC-9DA8-486A-9CDB-6EBDDF4B0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E2EE81-002B-4EC2-970A-579C311014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30E421-E9B6-4486-A865-68C4A2C51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FD32F-CAAF-4930-AA51-657F604F88DB}" type="datetime1">
              <a:rPr lang="en-US" smtClean="0"/>
              <a:t>5/30/2024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59446E-B122-4258-8AE6-7BCFAD76AF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FEB66C-483B-471E-8E85-FE2549446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9238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E73706-ECA8-44C6-95E5-B449E841CE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F8EF04-C62D-4984-9987-93438AA691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93FC9A-6E4C-4576-BBA9-B0A2D8C47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70C28-0A9E-463D-AD0B-79252F07B5B1}" type="datetime1">
              <a:rPr lang="en-US" smtClean="0"/>
              <a:t>5/30/2024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19859D-5CA4-4354-B359-E4357A7BA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B37536-5A6B-4056-B295-9B77313262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390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FA0C73-EF6F-4BC2-B634-6D4260368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59EB14-3EAC-407E-9AE8-277E304F60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8C8660-2CD3-41E8-BF79-2FBADA7B6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55314-0F1C-4A3B-AA79-E337CD4BD4B7}" type="datetime1">
              <a:rPr lang="en-US" smtClean="0"/>
              <a:t>5/30/2024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CF7F22-A75C-419D-8045-6E4C8EC67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DAF032-4D15-4A64-BA91-D4659A79B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4296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C614B-30E0-4AA6-9876-CA5A85651C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6FBB82-89E4-4031-8A8F-65591ED0A0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ECEC39-DAF2-44C9-AE29-1B99D45C0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69349-41F5-4E72-ABEA-D56182B1FF37}" type="datetime1">
              <a:rPr lang="en-US" smtClean="0"/>
              <a:t>5/30/2024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A6C4EC-53FC-4F2C-BE02-85C2915C6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E4BCF6-1440-4DCA-B189-98DC384DC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8032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FEF0C4-801E-42CD-9C1E-7F92905F48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247386-A0FA-4CE0-AB8E-BAB4028568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C21F97-AFC2-4DE7-8965-85A5FA8CE1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6F545D-F9F2-4511-B4F8-FF516EBDE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1D9EB-F567-4E42-B339-2A9775FB0453}" type="datetime1">
              <a:rPr lang="en-US" smtClean="0"/>
              <a:t>5/30/2024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2519DC-A75F-418D-97DE-C6F7C6C98C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B5FD18-1FCA-4BAB-BB8A-D58799CD9E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8498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1F7F6B-EFAD-4BEE-A2E4-F149EFB621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223E5-63F5-409A-9112-E7736C0FAB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9A6A75-3940-4C77-A49C-09F649CB23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93E9F51-99F0-4290-888F-8912922080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E05F4E-3240-4A03-BAC6-9AEE68EBB7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1572C0B-A951-4534-9077-EC1481CA2D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84D57-4E39-42BC-BDC9-6DB95126E556}" type="datetime1">
              <a:rPr lang="en-US" smtClean="0"/>
              <a:t>5/30/2024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FC60273-07DC-4F97-9687-797332F54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9D9431-D8BF-4D45-9082-33DD632C4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888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3C1DA-1F79-4682-B20A-68E7D15C2A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204938-16B0-429F-A9B8-DA2A16F1C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4C8DE-1B6E-4AA8-93EE-95D58E78BF85}" type="datetime1">
              <a:rPr lang="en-US" smtClean="0"/>
              <a:t>5/30/2024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907ADD-A203-49BB-A12B-2EF1DE351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3599C2-601C-439F-A20B-7F445528F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997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338C569-68F8-44A9-9BEA-90986F0A0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86489-D85D-4183-AF65-F7812CA2CFFE}" type="datetime1">
              <a:rPr lang="en-US" smtClean="0"/>
              <a:t>5/30/2024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8ECF37A-C7E3-4A52-8039-02AC9AA6E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D83F9-F122-4C77-90ED-44A0CFDAF0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0863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B504B-4DFD-4E97-8F25-1EF028F1A7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93D0B-1055-4E02-B513-F330751589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541399-F6FF-4C2E-934B-C8EC2F0123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6FFCC8-A8B7-41C3-BC80-78E1990C8E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3A928-3864-4424-8523-AABAD9FC1A3A}" type="datetime1">
              <a:rPr lang="en-US" smtClean="0"/>
              <a:t>5/30/2024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9D7340-336E-411B-B25F-5C6B69903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EDC539-8798-4D4E-8E5D-63BF4DBBE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7645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BC915-81DD-4268-A325-4406657B5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A4E6B3B-D5C4-4D9B-BC30-516F9EEA57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4848F6-CBAE-43AB-A906-B13378E341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D3988D-15AB-48FE-9534-F3C977F32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2C56E-F99D-4844-A410-D3DDCB98B9CB}" type="datetime1">
              <a:rPr lang="en-US" smtClean="0"/>
              <a:t>5/30/2024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89B797-8E87-44E5-A8BA-D6AC9A3EB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30D545-2D8E-4668-BA73-82DCD83FB7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0232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37BAC1-2F73-4411-8D96-968C6F5644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036E65-3576-46A4-9A90-97B47279CB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E65DC1-F7E6-40BC-B94C-7FC09B74BB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A38BFA-CD94-4D33-899E-A4055A9AF6F0}" type="datetime1">
              <a:rPr lang="en-US" smtClean="0"/>
              <a:t>5/30/2024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9F4F84-02CD-4FD0-BCD6-F7F2BD8DE7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76CB5B-72F2-4E09-A0DC-82E090BCB4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5968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9" r:id="rId1"/>
    <p:sldLayoutId id="2147483880" r:id="rId2"/>
    <p:sldLayoutId id="2147483881" r:id="rId3"/>
    <p:sldLayoutId id="2147483882" r:id="rId4"/>
    <p:sldLayoutId id="2147483883" r:id="rId5"/>
    <p:sldLayoutId id="2147483884" r:id="rId6"/>
    <p:sldLayoutId id="2147483885" r:id="rId7"/>
    <p:sldLayoutId id="2147483886" r:id="rId8"/>
    <p:sldLayoutId id="2147483887" r:id="rId9"/>
    <p:sldLayoutId id="2147483888" r:id="rId10"/>
    <p:sldLayoutId id="2147483889" r:id="rId11"/>
  </p:sldLayoutIdLst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" Target="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slide" Target="slide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slide" Target="slide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slide" Target="slide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slide" Target="slide1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" Target="slide13.xm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slide" Target="slide1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slide" Target="slide15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3" Type="http://schemas.openxmlformats.org/officeDocument/2006/relationships/image" Target="../media/image18.png"/><Relationship Id="rId7" Type="http://schemas.openxmlformats.org/officeDocument/2006/relationships/image" Target="../media/image19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11" Type="http://schemas.openxmlformats.org/officeDocument/2006/relationships/image" Target="../media/image21.png"/><Relationship Id="rId5" Type="http://schemas.openxmlformats.org/officeDocument/2006/relationships/image" Target="../media/image180.png"/><Relationship Id="rId10" Type="http://schemas.openxmlformats.org/officeDocument/2006/relationships/customXml" Target="../ink/ink4.xml"/><Relationship Id="rId4" Type="http://schemas.openxmlformats.org/officeDocument/2006/relationships/customXml" Target="../ink/ink1.xml"/><Relationship Id="rId9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slide" Target="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" Target="slide19.xm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28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0.jpe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" Target="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slide" Target="slide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slide" Target="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slide" Target="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35AA3CF-0424-49AD-A84F-8BDA120433A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4273923" y="527710"/>
            <a:ext cx="3282950" cy="43338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it-IT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CONTROLLER PROJECT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8BB7E0-8321-4A4B-B1B7-7841C29490BF}"/>
              </a:ext>
            </a:extLst>
          </p:cNvPr>
          <p:cNvSpPr txBox="1"/>
          <p:nvPr/>
        </p:nvSpPr>
        <p:spPr>
          <a:xfrm>
            <a:off x="4564488" y="1278626"/>
            <a:ext cx="30541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AUTOMATIC CONTROLS</a:t>
            </a:r>
          </a:p>
          <a:p>
            <a:r>
              <a:rPr lang="it-IT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       2023/2024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7194E9-3678-44E4-84AD-449F055913E5}"/>
              </a:ext>
            </a:extLst>
          </p:cNvPr>
          <p:cNvSpPr txBox="1"/>
          <p:nvPr/>
        </p:nvSpPr>
        <p:spPr>
          <a:xfrm>
            <a:off x="5254319" y="2168822"/>
            <a:ext cx="13221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Mari Davide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9A5BB4FF-21EC-4DA1-B7D4-5E515B23AB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94756753-754F-47F6-9462-A99A789CB2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29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600E1F19-EAAE-4D57-8C56-458232A930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29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8A2F1941-4CA5-4D7D-B0DA-9C5B66C00B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10" name="Rectangle 5">
            <a:extLst>
              <a:ext uri="{FF2B5EF4-FFF2-40B4-BE49-F238E27FC236}">
                <a16:creationId xmlns:a16="http://schemas.microsoft.com/office/drawing/2014/main" id="{C10E7F78-ED72-477D-82FF-24EE246B64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048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B6BF294-4BBA-4D95-982A-DC58138F44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9500" y="3096501"/>
            <a:ext cx="3891793" cy="3061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26828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82EB39-181E-82D6-2659-C4CF03AE64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D392DCE-D6CD-7E77-CAF8-F4B64DF0FE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DESIGN </a:t>
            </a:r>
            <a:r>
              <a:rPr lang="it-IT" b="1" dirty="0"/>
              <a:t>CONTROLLORE  </a:t>
            </a:r>
            <a:r>
              <a:rPr lang="it-IT" dirty="0">
                <a:latin typeface="Abadi" panose="020B0604020104020204" pitchFamily="34" charset="0"/>
              </a:rPr>
              <a:t>(2/5)</a:t>
            </a:r>
            <a:endParaRPr lang="it-IT" b="1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D16A6DD-DC1F-7305-FF0B-DFB67CA85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10</a:t>
            </a:fld>
            <a:endParaRPr lang="en-US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926FCB1D-9B3F-D215-F372-A0DC33B937DB}"/>
              </a:ext>
            </a:extLst>
          </p:cNvPr>
          <p:cNvSpPr txBox="1"/>
          <p:nvPr/>
        </p:nvSpPr>
        <p:spPr>
          <a:xfrm>
            <a:off x="880440" y="2103571"/>
            <a:ext cx="95267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800" dirty="0"/>
              <a:t>Le figure 7 e 8 rappresentano la </a:t>
            </a:r>
            <a:r>
              <a:rPr lang="it-IT" sz="1800" dirty="0" err="1"/>
              <a:t>Wyr</a:t>
            </a:r>
            <a:r>
              <a:rPr lang="it-IT" sz="1800" dirty="0"/>
              <a:t> dopo che sono stati aggiunti al controllore due zeri, uno in 0.001 per attirare il luogo e un altro in (m*</a:t>
            </a:r>
            <a:r>
              <a:rPr lang="it-IT" sz="1800" dirty="0" err="1"/>
              <a:t>s+b</a:t>
            </a:r>
            <a:r>
              <a:rPr lang="it-IT" sz="1800" dirty="0"/>
              <a:t>) per cancellare il polo della funzione di trasferimento.  Come si può notare ora il sistema è stabile. </a:t>
            </a:r>
          </a:p>
          <a:p>
            <a:r>
              <a:rPr lang="it-IT" sz="1800" dirty="0"/>
              <a:t>Il controllore è così composto:  C = (s+0.001)*(1000*s+50)/s^2 </a:t>
            </a:r>
          </a:p>
          <a:p>
            <a:r>
              <a:rPr lang="it-IT" dirty="0"/>
              <a:t>Ho scelto poi,</a:t>
            </a:r>
            <a:r>
              <a:rPr lang="it-IT" sz="1800" dirty="0"/>
              <a:t> un Kc con lo scopo di abbassare il tempo di assestamento del sistema.</a:t>
            </a:r>
          </a:p>
          <a:p>
            <a:endParaRPr lang="it-IT" sz="1800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310811F8-8ED0-F31C-9BFA-8AD3AE079257}"/>
              </a:ext>
            </a:extLst>
          </p:cNvPr>
          <p:cNvSpPr txBox="1"/>
          <p:nvPr/>
        </p:nvSpPr>
        <p:spPr>
          <a:xfrm>
            <a:off x="594762" y="6166610"/>
            <a:ext cx="1090029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800" dirty="0"/>
              <a:t>    Fig.7              Root Locus di L(s)                                             Fig.8              Step di </a:t>
            </a:r>
            <a:r>
              <a:rPr lang="it-IT" sz="1800" dirty="0" err="1"/>
              <a:t>Wyr</a:t>
            </a:r>
            <a:r>
              <a:rPr lang="it-IT" sz="1800" dirty="0"/>
              <a:t>(s) con                                                            </a:t>
            </a:r>
          </a:p>
          <a:p>
            <a:r>
              <a:rPr lang="it-IT" dirty="0"/>
              <a:t>                </a:t>
            </a:r>
            <a:r>
              <a:rPr lang="it-IT" sz="1800" dirty="0"/>
              <a:t> C= (s+0.001)*(1000*s+50)/s^2                                           C= (s+0.001)*(1000*s+50)/s^2                            </a:t>
            </a:r>
          </a:p>
        </p:txBody>
      </p:sp>
      <p:pic>
        <p:nvPicPr>
          <p:cNvPr id="3" name="Immagine 2">
            <a:hlinkClick r:id="rId2" action="ppaction://hlinksldjump"/>
            <a:extLst>
              <a:ext uri="{FF2B5EF4-FFF2-40B4-BE49-F238E27FC236}">
                <a16:creationId xmlns:a16="http://schemas.microsoft.com/office/drawing/2014/main" id="{4E6C99F2-55D2-1059-43DD-4BF8EC15AC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0440" y="3613351"/>
            <a:ext cx="4603259" cy="2553259"/>
          </a:xfrm>
          <a:prstGeom prst="rect">
            <a:avLst/>
          </a:prstGeom>
        </p:spPr>
      </p:pic>
      <p:pic>
        <p:nvPicPr>
          <p:cNvPr id="11" name="Immagine 10">
            <a:hlinkClick r:id="rId4" action="ppaction://hlinksldjump"/>
            <a:extLst>
              <a:ext uri="{FF2B5EF4-FFF2-40B4-BE49-F238E27FC236}">
                <a16:creationId xmlns:a16="http://schemas.microsoft.com/office/drawing/2014/main" id="{204E278C-D887-DF3D-6ADF-2B9965CBC5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56054" y="3595296"/>
            <a:ext cx="4702501" cy="2589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5017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CEDC915A-28FE-C3A5-6EA2-60068CD6E0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9921442-5CDF-B135-F697-CDFB5E45E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DESIGN </a:t>
            </a:r>
            <a:r>
              <a:rPr lang="it-IT" b="1" dirty="0"/>
              <a:t>CONTROLLORE  </a:t>
            </a:r>
            <a:r>
              <a:rPr lang="it-IT" dirty="0">
                <a:latin typeface="Abadi" panose="020B0604020104020204" pitchFamily="34" charset="0"/>
              </a:rPr>
              <a:t>(2/3)</a:t>
            </a:r>
            <a:endParaRPr lang="it-IT" b="1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B1B828C1-501F-4251-31C3-768076D97D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11</a:t>
            </a:fld>
            <a:endParaRPr lang="en-US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0F4E1410-EAEB-4AFE-DE14-9C74EB42FCF1}"/>
              </a:ext>
            </a:extLst>
          </p:cNvPr>
          <p:cNvSpPr txBox="1"/>
          <p:nvPr/>
        </p:nvSpPr>
        <p:spPr>
          <a:xfrm>
            <a:off x="880440" y="2103571"/>
            <a:ext cx="95267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800" dirty="0"/>
              <a:t>Le figure 7 e 8 rappresentano la </a:t>
            </a:r>
            <a:r>
              <a:rPr lang="it-IT" sz="1800" dirty="0" err="1"/>
              <a:t>Wyr</a:t>
            </a:r>
            <a:r>
              <a:rPr lang="it-IT" sz="1800" dirty="0"/>
              <a:t> dopo che sono stati aggiunti al controllore due zeri, uno in 0.001 per attirare il luogo e un altro in (m*</a:t>
            </a:r>
            <a:r>
              <a:rPr lang="it-IT" sz="1800" dirty="0" err="1"/>
              <a:t>s+b</a:t>
            </a:r>
            <a:r>
              <a:rPr lang="it-IT" sz="1800" dirty="0"/>
              <a:t>) per cancellare il polo della funzione di trasferimento.  Come si può notare ora il sistema è stabile. </a:t>
            </a:r>
          </a:p>
          <a:p>
            <a:r>
              <a:rPr lang="it-IT" sz="1800" dirty="0"/>
              <a:t>Il controllore è così composto:  C = (s+0.001)*(1000*s+50)/s^2 </a:t>
            </a:r>
          </a:p>
          <a:p>
            <a:r>
              <a:rPr lang="it-IT" dirty="0"/>
              <a:t>Ho scelto poi,</a:t>
            </a:r>
            <a:r>
              <a:rPr lang="it-IT" sz="1800" dirty="0"/>
              <a:t> un Kc con lo scopo di abbassare il tempo di assestamento del sistema.</a:t>
            </a:r>
          </a:p>
          <a:p>
            <a:endParaRPr lang="it-IT" sz="1800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C54B639-4E1D-69A7-84B6-1FA9B3EDA148}"/>
              </a:ext>
            </a:extLst>
          </p:cNvPr>
          <p:cNvSpPr txBox="1"/>
          <p:nvPr/>
        </p:nvSpPr>
        <p:spPr>
          <a:xfrm>
            <a:off x="594762" y="6166610"/>
            <a:ext cx="1090029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800" dirty="0"/>
              <a:t>    Fig.7              Root Locus di L(s)                                             Fig.8              Step di </a:t>
            </a:r>
            <a:r>
              <a:rPr lang="it-IT" sz="1800" dirty="0" err="1"/>
              <a:t>Wyr</a:t>
            </a:r>
            <a:r>
              <a:rPr lang="it-IT" sz="1800" dirty="0"/>
              <a:t>(s) con                                                            </a:t>
            </a:r>
          </a:p>
          <a:p>
            <a:r>
              <a:rPr lang="it-IT" dirty="0"/>
              <a:t>                </a:t>
            </a:r>
            <a:r>
              <a:rPr lang="it-IT" sz="1800" dirty="0"/>
              <a:t> C= (s+0.001)*(1000*s+50)/s^2                                           C= (s+0.001)*(1000*s+50)/s^2                            </a:t>
            </a: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B86DC87D-AAD6-751B-E572-CE1AF76836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6054" y="3595296"/>
            <a:ext cx="4702501" cy="2589368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1A2622A8-70A7-C436-2B5F-FAD5D791EE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310" y="144622"/>
            <a:ext cx="11857379" cy="6576853"/>
          </a:xfrm>
          <a:prstGeom prst="rect">
            <a:avLst/>
          </a:prstGeom>
        </p:spPr>
      </p:pic>
      <p:sp>
        <p:nvSpPr>
          <p:cNvPr id="5" name="Freccia a sinistra 4">
            <a:hlinkClick r:id="rId4" action="ppaction://hlinksldjump"/>
            <a:extLst>
              <a:ext uri="{FF2B5EF4-FFF2-40B4-BE49-F238E27FC236}">
                <a16:creationId xmlns:a16="http://schemas.microsoft.com/office/drawing/2014/main" id="{B3215CDA-0582-591E-1E98-A311AF1BDAEB}"/>
              </a:ext>
            </a:extLst>
          </p:cNvPr>
          <p:cNvSpPr/>
          <p:nvPr/>
        </p:nvSpPr>
        <p:spPr>
          <a:xfrm>
            <a:off x="42033" y="852173"/>
            <a:ext cx="599406" cy="412380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816030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43510E1E-05B3-5A79-CCFD-7EFE25A523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6D4E12D-B57F-0389-A189-D86C95DA7B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DESIGN </a:t>
            </a:r>
            <a:r>
              <a:rPr lang="it-IT" b="1" dirty="0"/>
              <a:t>CONTROLLORE  </a:t>
            </a:r>
            <a:r>
              <a:rPr lang="it-IT" dirty="0">
                <a:latin typeface="Abadi" panose="020B0604020104020204" pitchFamily="34" charset="0"/>
              </a:rPr>
              <a:t>(2/3)</a:t>
            </a:r>
            <a:endParaRPr lang="it-IT" b="1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3836750-63C2-8096-46F1-1234F5358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12</a:t>
            </a:fld>
            <a:endParaRPr lang="en-US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2A8DA20B-0F86-961C-4EB1-8B153F2F9012}"/>
              </a:ext>
            </a:extLst>
          </p:cNvPr>
          <p:cNvSpPr txBox="1"/>
          <p:nvPr/>
        </p:nvSpPr>
        <p:spPr>
          <a:xfrm>
            <a:off x="880440" y="2103571"/>
            <a:ext cx="95267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800" dirty="0"/>
              <a:t>Le figure 7 e 8 rappresentano la </a:t>
            </a:r>
            <a:r>
              <a:rPr lang="it-IT" sz="1800" dirty="0" err="1"/>
              <a:t>Wyr</a:t>
            </a:r>
            <a:r>
              <a:rPr lang="it-IT" sz="1800" dirty="0"/>
              <a:t> dopo che sono stati aggiunti al controllore due zeri, uno in 0.001 per attirare il luogo e un altro in (m*</a:t>
            </a:r>
            <a:r>
              <a:rPr lang="it-IT" sz="1800" dirty="0" err="1"/>
              <a:t>s+b</a:t>
            </a:r>
            <a:r>
              <a:rPr lang="it-IT" sz="1800" dirty="0"/>
              <a:t>) per cancellare il polo della funzione di trasferimento.  Come si può notare ora il sistema è stabile. </a:t>
            </a:r>
          </a:p>
          <a:p>
            <a:r>
              <a:rPr lang="it-IT" sz="1800" dirty="0"/>
              <a:t>Il controllore è così composto:  C = (s+0.001)*(1000*s+50)/s^2 </a:t>
            </a:r>
          </a:p>
          <a:p>
            <a:r>
              <a:rPr lang="it-IT" dirty="0"/>
              <a:t>Ho scelto poi,</a:t>
            </a:r>
            <a:r>
              <a:rPr lang="it-IT" sz="1800" dirty="0"/>
              <a:t> un Kc con lo scopo di abbassare il tempo di assestamento del sistema.</a:t>
            </a:r>
          </a:p>
          <a:p>
            <a:endParaRPr lang="it-IT" sz="1800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C9DB0BCF-B4A5-EA3E-2357-B85036966A5C}"/>
              </a:ext>
            </a:extLst>
          </p:cNvPr>
          <p:cNvSpPr txBox="1"/>
          <p:nvPr/>
        </p:nvSpPr>
        <p:spPr>
          <a:xfrm>
            <a:off x="594762" y="6166610"/>
            <a:ext cx="1090029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800" dirty="0"/>
              <a:t>    Fig.7              Root Locus di L(s)                                             Fig.8              Step di </a:t>
            </a:r>
            <a:r>
              <a:rPr lang="it-IT" sz="1800" dirty="0" err="1"/>
              <a:t>Wyr</a:t>
            </a:r>
            <a:r>
              <a:rPr lang="it-IT" sz="1800" dirty="0"/>
              <a:t>(s) con                                                            </a:t>
            </a:r>
          </a:p>
          <a:p>
            <a:r>
              <a:rPr lang="it-IT" dirty="0"/>
              <a:t>                </a:t>
            </a:r>
            <a:r>
              <a:rPr lang="it-IT" sz="1800" dirty="0"/>
              <a:t> C= (s+0.001)*(1000*s+50)/s^2                                           C= (s+0.001)*(1000*s+50)/s^2                            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291A2710-40C7-656E-B782-AE9F43E1C7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0440" y="3613351"/>
            <a:ext cx="4603259" cy="2553259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700165B4-0B14-3AE4-699C-D242234193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393" y="268549"/>
            <a:ext cx="11719034" cy="6452926"/>
          </a:xfrm>
          <a:prstGeom prst="rect">
            <a:avLst/>
          </a:prstGeom>
        </p:spPr>
      </p:pic>
      <p:sp>
        <p:nvSpPr>
          <p:cNvPr id="5" name="Freccia a sinistra 4">
            <a:hlinkClick r:id="rId4" action="ppaction://hlinksldjump"/>
            <a:extLst>
              <a:ext uri="{FF2B5EF4-FFF2-40B4-BE49-F238E27FC236}">
                <a16:creationId xmlns:a16="http://schemas.microsoft.com/office/drawing/2014/main" id="{3DB86649-C43D-016D-CE39-EDDEE101199B}"/>
              </a:ext>
            </a:extLst>
          </p:cNvPr>
          <p:cNvSpPr/>
          <p:nvPr/>
        </p:nvSpPr>
        <p:spPr>
          <a:xfrm>
            <a:off x="414691" y="192122"/>
            <a:ext cx="599406" cy="412380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733890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0A61E96-A106-D936-2BBD-EA1602C7E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DESIGN </a:t>
            </a:r>
            <a:r>
              <a:rPr lang="it-IT" b="1" dirty="0"/>
              <a:t>CONTROLLORE  </a:t>
            </a:r>
            <a:r>
              <a:rPr lang="it-IT" dirty="0">
                <a:latin typeface="Abadi" panose="020B0604020104020204" pitchFamily="34" charset="0"/>
              </a:rPr>
              <a:t>(3/5)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722C136-1E7A-FB56-52D5-5414A954A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13</a:t>
            </a:fld>
            <a:endParaRPr lang="en-US"/>
          </a:p>
        </p:txBody>
      </p:sp>
      <p:pic>
        <p:nvPicPr>
          <p:cNvPr id="5" name="Immagine 4">
            <a:hlinkClick r:id="rId2" action="ppaction://hlinksldjump"/>
            <a:extLst>
              <a:ext uri="{FF2B5EF4-FFF2-40B4-BE49-F238E27FC236}">
                <a16:creationId xmlns:a16="http://schemas.microsoft.com/office/drawing/2014/main" id="{AD0727A0-C278-F7D2-66AE-EFDC2C68F3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181" y="2500008"/>
            <a:ext cx="5893052" cy="3178609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71BAA140-E908-975A-05D1-A9D0E13C6D68}"/>
              </a:ext>
            </a:extLst>
          </p:cNvPr>
          <p:cNvSpPr txBox="1"/>
          <p:nvPr/>
        </p:nvSpPr>
        <p:spPr>
          <a:xfrm>
            <a:off x="6971360" y="3001277"/>
            <a:ext cx="431233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800" dirty="0"/>
              <a:t>La figura 9 rappresenta la </a:t>
            </a:r>
            <a:r>
              <a:rPr lang="it-IT" sz="1800" dirty="0" err="1"/>
              <a:t>Wyr</a:t>
            </a:r>
            <a:r>
              <a:rPr lang="it-IT" sz="1800" dirty="0"/>
              <a:t> nel suo stato finale considerando come controllore C=K*(s+0.001)*(1000*s+50)/s^2 . </a:t>
            </a:r>
          </a:p>
          <a:p>
            <a:r>
              <a:rPr lang="it-IT" sz="1800" dirty="0"/>
              <a:t>     Con K pari a 70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800" dirty="0"/>
              <a:t>Con questo controllore il Ta del sistema è pari a 0.0559 secondi.</a:t>
            </a:r>
          </a:p>
          <a:p>
            <a:endParaRPr lang="it-IT" dirty="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2B8ECD0D-D844-F317-2E13-E31103137BB4}"/>
              </a:ext>
            </a:extLst>
          </p:cNvPr>
          <p:cNvSpPr txBox="1"/>
          <p:nvPr/>
        </p:nvSpPr>
        <p:spPr>
          <a:xfrm>
            <a:off x="699181" y="5923359"/>
            <a:ext cx="614909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/>
              <a:t>Fig. 9   Step di </a:t>
            </a:r>
            <a:r>
              <a:rPr lang="it-IT" sz="1600" dirty="0" err="1"/>
              <a:t>Wyr</a:t>
            </a:r>
            <a:r>
              <a:rPr lang="it-IT" sz="1600" dirty="0"/>
              <a:t>(s) con C = 70*(s+0.001)*(1000*s+50)/s^2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0304988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00F89422-04FD-BD56-FF11-9325CE7DDF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87B2295-B495-043E-3F61-295EA4221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DESIGN </a:t>
            </a:r>
            <a:r>
              <a:rPr lang="it-IT" b="1" dirty="0"/>
              <a:t>CONTROLLORE  </a:t>
            </a:r>
            <a:r>
              <a:rPr lang="it-IT" dirty="0">
                <a:latin typeface="Abadi" panose="020B0604020104020204" pitchFamily="34" charset="0"/>
              </a:rPr>
              <a:t>(3/4)</a:t>
            </a:r>
            <a:endParaRPr lang="it-IT" dirty="0"/>
          </a:p>
        </p:txBody>
      </p:sp>
      <p:sp>
        <p:nvSpPr>
          <p:cNvPr id="9" name="Segnaposto contenuto 8">
            <a:extLst>
              <a:ext uri="{FF2B5EF4-FFF2-40B4-BE49-F238E27FC236}">
                <a16:creationId xmlns:a16="http://schemas.microsoft.com/office/drawing/2014/main" id="{3F989D71-2B68-E14B-523E-50FAE4B809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B807E7E7-47F5-1066-503B-7F0A91AB4D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14</a:t>
            </a:fld>
            <a:endParaRPr lang="en-US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01CA34C4-A968-04BC-D593-F3F005F01163}"/>
              </a:ext>
            </a:extLst>
          </p:cNvPr>
          <p:cNvSpPr txBox="1"/>
          <p:nvPr/>
        </p:nvSpPr>
        <p:spPr>
          <a:xfrm>
            <a:off x="6971360" y="3001277"/>
            <a:ext cx="431233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800" dirty="0"/>
              <a:t>La figura 9 rappresenta la </a:t>
            </a:r>
            <a:r>
              <a:rPr lang="it-IT" sz="1800" dirty="0" err="1"/>
              <a:t>Wyr</a:t>
            </a:r>
            <a:r>
              <a:rPr lang="it-IT" sz="1800" dirty="0"/>
              <a:t> nel suo stato finale considerando come controllore C=K*(s+0.001)*(1000*s+50)/s^2 . </a:t>
            </a:r>
          </a:p>
          <a:p>
            <a:r>
              <a:rPr lang="it-IT" sz="1800" dirty="0"/>
              <a:t>     Con K pari a 70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800" dirty="0"/>
              <a:t>Con questo controllore il Ta del sistema è pari a 0.0559 secondi.</a:t>
            </a:r>
          </a:p>
          <a:p>
            <a:endParaRPr lang="it-IT" dirty="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047458EB-6B41-B29B-948A-14CDE659AD9C}"/>
              </a:ext>
            </a:extLst>
          </p:cNvPr>
          <p:cNvSpPr txBox="1"/>
          <p:nvPr/>
        </p:nvSpPr>
        <p:spPr>
          <a:xfrm>
            <a:off x="699181" y="5923359"/>
            <a:ext cx="614909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/>
              <a:t>Fig. 9   Step di </a:t>
            </a:r>
            <a:r>
              <a:rPr lang="it-IT" sz="1600" dirty="0" err="1"/>
              <a:t>Wyr</a:t>
            </a:r>
            <a:r>
              <a:rPr lang="it-IT" sz="1600" dirty="0"/>
              <a:t>(s) con C = 70*(s+0.001)*(1000*s+50)/s^2</a:t>
            </a:r>
          </a:p>
          <a:p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E95341AA-252F-8745-DA1C-A3C0659FCB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076" y="300018"/>
            <a:ext cx="11869847" cy="6402387"/>
          </a:xfrm>
          <a:prstGeom prst="rect">
            <a:avLst/>
          </a:prstGeom>
        </p:spPr>
      </p:pic>
      <p:sp>
        <p:nvSpPr>
          <p:cNvPr id="10" name="Freccia a sinistra 9">
            <a:hlinkClick r:id="rId3" action="ppaction://hlinksldjump"/>
            <a:extLst>
              <a:ext uri="{FF2B5EF4-FFF2-40B4-BE49-F238E27FC236}">
                <a16:creationId xmlns:a16="http://schemas.microsoft.com/office/drawing/2014/main" id="{DDBE8204-77C0-8E58-1DBB-6813467E968B}"/>
              </a:ext>
            </a:extLst>
          </p:cNvPr>
          <p:cNvSpPr/>
          <p:nvPr/>
        </p:nvSpPr>
        <p:spPr>
          <a:xfrm>
            <a:off x="161076" y="155595"/>
            <a:ext cx="599406" cy="412380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925146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61323E2-9ECA-AC9B-5137-DAB726F40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DESIGN </a:t>
            </a:r>
            <a:r>
              <a:rPr lang="it-IT" b="1" dirty="0"/>
              <a:t>CONTROLLORE  </a:t>
            </a:r>
            <a:r>
              <a:rPr lang="it-IT" dirty="0">
                <a:latin typeface="Abadi" panose="020B0604020104020204" pitchFamily="34" charset="0"/>
              </a:rPr>
              <a:t>(4/5)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7491206-9CE5-C944-C675-8554EB3F6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15</a:t>
            </a:fld>
            <a:endParaRPr lang="en-US"/>
          </a:p>
        </p:txBody>
      </p:sp>
      <p:pic>
        <p:nvPicPr>
          <p:cNvPr id="8" name="Immagine 7" descr="Immagine che contiene testo, linea, Diagramma, diagramma&#10;&#10;Descrizione generata automaticamente">
            <a:hlinkClick r:id="rId2" action="ppaction://hlinksldjump"/>
            <a:extLst>
              <a:ext uri="{FF2B5EF4-FFF2-40B4-BE49-F238E27FC236}">
                <a16:creationId xmlns:a16="http://schemas.microsoft.com/office/drawing/2014/main" id="{A3A6CF64-011F-0230-6711-FAC0BE31ADB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93" r="5798"/>
          <a:stretch/>
        </p:blipFill>
        <p:spPr>
          <a:xfrm>
            <a:off x="768914" y="2665212"/>
            <a:ext cx="5430718" cy="3065023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3B4B946F-1B73-599B-565E-B94C5AB27EA7}"/>
              </a:ext>
            </a:extLst>
          </p:cNvPr>
          <p:cNvSpPr txBox="1"/>
          <p:nvPr/>
        </p:nvSpPr>
        <p:spPr>
          <a:xfrm>
            <a:off x="6539948" y="3318773"/>
            <a:ext cx="4983761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800" dirty="0"/>
              <a:t>Aggiungiamo al sistema un </a:t>
            </a:r>
            <a:r>
              <a:rPr lang="it-IT" sz="1800" b="1" dirty="0"/>
              <a:t>Feed </a:t>
            </a:r>
            <a:r>
              <a:rPr lang="it-IT" sz="1800" b="1" dirty="0" err="1"/>
              <a:t>Forward</a:t>
            </a:r>
            <a:r>
              <a:rPr lang="it-IT" sz="1800" b="1" dirty="0"/>
              <a:t> </a:t>
            </a:r>
            <a:r>
              <a:rPr lang="it-IT" sz="1800" dirty="0"/>
              <a:t>pari a: F</a:t>
            </a:r>
            <a:r>
              <a:rPr lang="it-IT" dirty="0"/>
              <a:t>F</a:t>
            </a:r>
            <a:r>
              <a:rPr lang="it-IT" sz="1800" dirty="0"/>
              <a:t>=</a:t>
            </a:r>
            <a:r>
              <a:rPr lang="en-US" sz="1800" dirty="0"/>
              <a:t>1/P*</a:t>
            </a:r>
            <a:r>
              <a:rPr lang="en-US" sz="1800" dirty="0" err="1"/>
              <a:t>tf</a:t>
            </a:r>
            <a:r>
              <a:rPr lang="en-US" sz="1800" dirty="0"/>
              <a:t>(1,[tau 1])                          </a:t>
            </a:r>
            <a:r>
              <a:rPr lang="en-US" sz="2000" b="0" i="0" dirty="0">
                <a:effectLst/>
                <a:latin typeface="Menlo"/>
              </a:rPr>
              <a:t>con tau=1/600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800" dirty="0"/>
              <a:t>Con questo filtro  il Ta del sistema è pari a 0.027 secondi.</a:t>
            </a:r>
          </a:p>
          <a:p>
            <a:endParaRPr lang="it-IT" sz="1800" dirty="0"/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4D4CB2D8-B506-2F75-30C6-9AD2210CF513}"/>
              </a:ext>
            </a:extLst>
          </p:cNvPr>
          <p:cNvSpPr txBox="1"/>
          <p:nvPr/>
        </p:nvSpPr>
        <p:spPr>
          <a:xfrm>
            <a:off x="768914" y="5848640"/>
            <a:ext cx="6097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800" dirty="0"/>
              <a:t>Fig. </a:t>
            </a:r>
            <a:r>
              <a:rPr lang="it-IT" dirty="0"/>
              <a:t>10 </a:t>
            </a:r>
            <a:r>
              <a:rPr lang="it-IT" sz="1800" dirty="0"/>
              <a:t> Step di </a:t>
            </a:r>
            <a:r>
              <a:rPr lang="it-IT" sz="1800" dirty="0" err="1"/>
              <a:t>Wyr</a:t>
            </a:r>
            <a:r>
              <a:rPr lang="it-IT" sz="1800" dirty="0"/>
              <a:t>(s) con </a:t>
            </a:r>
            <a:r>
              <a:rPr lang="it-IT" sz="1800" dirty="0" err="1"/>
              <a:t>FeedForward</a:t>
            </a:r>
            <a:endParaRPr lang="it-IT" sz="1800" dirty="0"/>
          </a:p>
        </p:txBody>
      </p:sp>
    </p:spTree>
    <p:extLst>
      <p:ext uri="{BB962C8B-B14F-4D97-AF65-F5344CB8AC3E}">
        <p14:creationId xmlns:p14="http://schemas.microsoft.com/office/powerpoint/2010/main" val="18842093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929A51FA-C97D-C512-AA96-A41A51A136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BBCA2D5-98A8-17A6-A837-33C2F502E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DESIGN </a:t>
            </a:r>
            <a:r>
              <a:rPr lang="it-IT" b="1" dirty="0"/>
              <a:t>CONTROLLORE  </a:t>
            </a:r>
            <a:r>
              <a:rPr lang="it-IT" dirty="0">
                <a:latin typeface="Abadi" panose="020B0604020104020204" pitchFamily="34" charset="0"/>
              </a:rPr>
              <a:t>(4/4)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C668A47-042E-E910-4BB2-39632D99B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16</a:t>
            </a:fld>
            <a:endParaRPr lang="en-US"/>
          </a:p>
        </p:txBody>
      </p:sp>
      <p:pic>
        <p:nvPicPr>
          <p:cNvPr id="6" name="Immagine 5" descr="Immagine che contiene testo, schermata, Carattere, numero&#10;&#10;Descrizione generata automaticamente">
            <a:extLst>
              <a:ext uri="{FF2B5EF4-FFF2-40B4-BE49-F238E27FC236}">
                <a16:creationId xmlns:a16="http://schemas.microsoft.com/office/drawing/2014/main" id="{C9D80318-D51E-CD47-9FE5-2B1D34A182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4498" y="2704352"/>
            <a:ext cx="2461473" cy="1966130"/>
          </a:xfrm>
          <a:prstGeom prst="rect">
            <a:avLst/>
          </a:prstGeom>
        </p:spPr>
      </p:pic>
      <p:pic>
        <p:nvPicPr>
          <p:cNvPr id="10" name="Immagine 9" descr="Immagine che contiene testo, schermata, Carattere, numero&#10;&#10;Descrizione generata automaticamente">
            <a:extLst>
              <a:ext uri="{FF2B5EF4-FFF2-40B4-BE49-F238E27FC236}">
                <a16:creationId xmlns:a16="http://schemas.microsoft.com/office/drawing/2014/main" id="{996DBE0E-E198-C08F-350F-3140AE095A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7981" y="2727214"/>
            <a:ext cx="2255715" cy="1943268"/>
          </a:xfrm>
          <a:prstGeom prst="rect">
            <a:avLst/>
          </a:prstGeom>
        </p:spPr>
      </p:pic>
      <p:pic>
        <p:nvPicPr>
          <p:cNvPr id="8" name="Immagine 7" descr="Immagine che contiene testo, linea, Diagramma, diagramma&#10;&#10;Descrizione generata automaticamente">
            <a:extLst>
              <a:ext uri="{FF2B5EF4-FFF2-40B4-BE49-F238E27FC236}">
                <a16:creationId xmlns:a16="http://schemas.microsoft.com/office/drawing/2014/main" id="{D15B0436-06C1-61D7-8804-CCC18796A95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93" r="5798"/>
          <a:stretch/>
        </p:blipFill>
        <p:spPr>
          <a:xfrm>
            <a:off x="198782" y="136525"/>
            <a:ext cx="11667451" cy="6584950"/>
          </a:xfrm>
          <a:prstGeom prst="rect">
            <a:avLst/>
          </a:prstGeom>
        </p:spPr>
      </p:pic>
      <p:sp>
        <p:nvSpPr>
          <p:cNvPr id="7" name="Freccia a sinistra 6">
            <a:hlinkClick r:id="rId5" action="ppaction://hlinksldjump"/>
            <a:extLst>
              <a:ext uri="{FF2B5EF4-FFF2-40B4-BE49-F238E27FC236}">
                <a16:creationId xmlns:a16="http://schemas.microsoft.com/office/drawing/2014/main" id="{1E33D3F5-4D5F-865C-AE0B-0D9F2851FB80}"/>
              </a:ext>
            </a:extLst>
          </p:cNvPr>
          <p:cNvSpPr/>
          <p:nvPr/>
        </p:nvSpPr>
        <p:spPr>
          <a:xfrm>
            <a:off x="308898" y="264926"/>
            <a:ext cx="599406" cy="412380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304141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B9122EC-A220-95B1-0230-CF1811344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DESIGN </a:t>
            </a:r>
            <a:r>
              <a:rPr lang="it-IT" b="1" dirty="0"/>
              <a:t>CONTROLLORE  </a:t>
            </a:r>
            <a:r>
              <a:rPr lang="it-IT" dirty="0">
                <a:latin typeface="Abadi" panose="020B0604020104020204" pitchFamily="34" charset="0"/>
              </a:rPr>
              <a:t>(5/5)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385EDA8-C3F7-1475-63B2-34BEF7729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17</a:t>
            </a:fld>
            <a:endParaRPr lang="en-US"/>
          </a:p>
        </p:txBody>
      </p:sp>
      <p:pic>
        <p:nvPicPr>
          <p:cNvPr id="5" name="Immagine 4" descr="Immagine che contiene testo, schermata, Carattere, numero&#10;&#10;Descrizione generata automaticamente">
            <a:extLst>
              <a:ext uri="{FF2B5EF4-FFF2-40B4-BE49-F238E27FC236}">
                <a16:creationId xmlns:a16="http://schemas.microsoft.com/office/drawing/2014/main" id="{0D9C7D5D-79EB-A7AE-6586-6B5495FA697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79" b="-1"/>
          <a:stretch/>
        </p:blipFill>
        <p:spPr>
          <a:xfrm>
            <a:off x="4152453" y="2523411"/>
            <a:ext cx="3662109" cy="2852653"/>
          </a:xfrm>
          <a:prstGeom prst="rect">
            <a:avLst/>
          </a:prstGeom>
        </p:spPr>
      </p:pic>
      <p:pic>
        <p:nvPicPr>
          <p:cNvPr id="6" name="Immagine 5" descr="Immagine che contiene testo, schermata, Carattere, numero&#10;&#10;Descrizione generata automaticamente">
            <a:extLst>
              <a:ext uri="{FF2B5EF4-FFF2-40B4-BE49-F238E27FC236}">
                <a16:creationId xmlns:a16="http://schemas.microsoft.com/office/drawing/2014/main" id="{E8F332D8-3C94-5D6A-0B39-EF796D0E17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886" y="2523411"/>
            <a:ext cx="3311314" cy="2852653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" name="Input penna 6">
                <a:extLst>
                  <a:ext uri="{FF2B5EF4-FFF2-40B4-BE49-F238E27FC236}">
                    <a16:creationId xmlns:a16="http://schemas.microsoft.com/office/drawing/2014/main" id="{68655999-2A87-2AF4-71A8-B083559EEC53}"/>
                  </a:ext>
                </a:extLst>
              </p14:cNvPr>
              <p14:cNvContentPartPr/>
              <p14:nvPr/>
            </p14:nvContentPartPr>
            <p14:xfrm>
              <a:off x="1440751" y="3448440"/>
              <a:ext cx="2291400" cy="42120"/>
            </p14:xfrm>
          </p:contentPart>
        </mc:Choice>
        <mc:Fallback xmlns="">
          <p:pic>
            <p:nvPicPr>
              <p:cNvPr id="7" name="Input penna 6">
                <a:extLst>
                  <a:ext uri="{FF2B5EF4-FFF2-40B4-BE49-F238E27FC236}">
                    <a16:creationId xmlns:a16="http://schemas.microsoft.com/office/drawing/2014/main" id="{68655999-2A87-2AF4-71A8-B083559EEC5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87111" y="3340800"/>
                <a:ext cx="2399040" cy="25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8" name="Input penna 7">
                <a:extLst>
                  <a:ext uri="{FF2B5EF4-FFF2-40B4-BE49-F238E27FC236}">
                    <a16:creationId xmlns:a16="http://schemas.microsoft.com/office/drawing/2014/main" id="{CF5F45CE-835B-92DA-6F0E-4C4737A8FA48}"/>
                  </a:ext>
                </a:extLst>
              </p14:cNvPr>
              <p14:cNvContentPartPr/>
              <p14:nvPr/>
            </p14:nvContentPartPr>
            <p14:xfrm>
              <a:off x="5019151" y="3457800"/>
              <a:ext cx="2353320" cy="51120"/>
            </p14:xfrm>
          </p:contentPart>
        </mc:Choice>
        <mc:Fallback xmlns="">
          <p:pic>
            <p:nvPicPr>
              <p:cNvPr id="8" name="Input penna 7">
                <a:extLst>
                  <a:ext uri="{FF2B5EF4-FFF2-40B4-BE49-F238E27FC236}">
                    <a16:creationId xmlns:a16="http://schemas.microsoft.com/office/drawing/2014/main" id="{CF5F45CE-835B-92DA-6F0E-4C4737A8FA4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965151" y="3350160"/>
                <a:ext cx="2460960" cy="26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9" name="Input penna 8">
                <a:extLst>
                  <a:ext uri="{FF2B5EF4-FFF2-40B4-BE49-F238E27FC236}">
                    <a16:creationId xmlns:a16="http://schemas.microsoft.com/office/drawing/2014/main" id="{BC966BF9-E5E9-6869-C210-8B4D542F1AB6}"/>
                  </a:ext>
                </a:extLst>
              </p14:cNvPr>
              <p14:cNvContentPartPr/>
              <p14:nvPr/>
            </p14:nvContentPartPr>
            <p14:xfrm>
              <a:off x="1769071" y="4313160"/>
              <a:ext cx="1321200" cy="360"/>
            </p14:xfrm>
          </p:contentPart>
        </mc:Choice>
        <mc:Fallback xmlns="">
          <p:pic>
            <p:nvPicPr>
              <p:cNvPr id="9" name="Input penna 8">
                <a:extLst>
                  <a:ext uri="{FF2B5EF4-FFF2-40B4-BE49-F238E27FC236}">
                    <a16:creationId xmlns:a16="http://schemas.microsoft.com/office/drawing/2014/main" id="{BC966BF9-E5E9-6869-C210-8B4D542F1AB6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715431" y="4205520"/>
                <a:ext cx="142884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0" name="Input penna 9">
                <a:extLst>
                  <a:ext uri="{FF2B5EF4-FFF2-40B4-BE49-F238E27FC236}">
                    <a16:creationId xmlns:a16="http://schemas.microsoft.com/office/drawing/2014/main" id="{82FAAE7A-B974-DEF4-48DF-18E44418FBAE}"/>
                  </a:ext>
                </a:extLst>
              </p14:cNvPr>
              <p14:cNvContentPartPr/>
              <p14:nvPr/>
            </p14:nvContentPartPr>
            <p14:xfrm>
              <a:off x="5386711" y="4323240"/>
              <a:ext cx="1907640" cy="11520"/>
            </p14:xfrm>
          </p:contentPart>
        </mc:Choice>
        <mc:Fallback xmlns="">
          <p:pic>
            <p:nvPicPr>
              <p:cNvPr id="10" name="Input penna 9">
                <a:extLst>
                  <a:ext uri="{FF2B5EF4-FFF2-40B4-BE49-F238E27FC236}">
                    <a16:creationId xmlns:a16="http://schemas.microsoft.com/office/drawing/2014/main" id="{82FAAE7A-B974-DEF4-48DF-18E44418FBAE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332711" y="4215240"/>
                <a:ext cx="2015280" cy="227160"/>
              </a:xfrm>
              <a:prstGeom prst="rect">
                <a:avLst/>
              </a:prstGeom>
            </p:spPr>
          </p:pic>
        </mc:Fallback>
      </mc:AlternateContent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5EF5268F-DCC4-4E8A-C25B-B7C071A05C66}"/>
              </a:ext>
            </a:extLst>
          </p:cNvPr>
          <p:cNvSpPr txBox="1"/>
          <p:nvPr/>
        </p:nvSpPr>
        <p:spPr>
          <a:xfrm>
            <a:off x="8031843" y="3072574"/>
            <a:ext cx="358527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800" dirty="0"/>
              <a:t>L’utilizzo di un feed </a:t>
            </a:r>
            <a:r>
              <a:rPr lang="it-IT" sz="1800" dirty="0" err="1"/>
              <a:t>forward</a:t>
            </a:r>
            <a:r>
              <a:rPr lang="it-IT" sz="1800" dirty="0"/>
              <a:t> non migliora necessariamente le specifiche del sistema in quanto riduce il Ta ma ne aumenta l’</a:t>
            </a:r>
            <a:r>
              <a:rPr lang="it-IT" sz="1800" dirty="0" err="1"/>
              <a:t>overshoot</a:t>
            </a:r>
            <a:r>
              <a:rPr lang="it-IT" sz="1800" dirty="0"/>
              <a:t> del 6.61%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r>
              <a:rPr lang="it-IT" sz="1800" dirty="0"/>
              <a:t>    (</a:t>
            </a:r>
            <a:r>
              <a:rPr lang="it-IT" sz="1800" dirty="0" err="1"/>
              <a:t>Overshoot</a:t>
            </a:r>
            <a:r>
              <a:rPr lang="it-IT" sz="1800" dirty="0"/>
              <a:t> accettabile &lt;15%)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A5AE3471-F944-4D68-5AAB-631C2A874F03}"/>
              </a:ext>
            </a:extLst>
          </p:cNvPr>
          <p:cNvSpPr txBox="1"/>
          <p:nvPr/>
        </p:nvSpPr>
        <p:spPr>
          <a:xfrm>
            <a:off x="379760" y="5552333"/>
            <a:ext cx="73466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800" dirty="0"/>
              <a:t>Fig. </a:t>
            </a:r>
            <a:r>
              <a:rPr lang="it-IT" dirty="0"/>
              <a:t>11</a:t>
            </a:r>
            <a:r>
              <a:rPr lang="it-IT" sz="1800" dirty="0"/>
              <a:t>   Step di </a:t>
            </a:r>
            <a:r>
              <a:rPr lang="it-IT" sz="1800" dirty="0" err="1"/>
              <a:t>Wyr</a:t>
            </a:r>
            <a:r>
              <a:rPr lang="it-IT" sz="1800" dirty="0"/>
              <a:t>(s) </a:t>
            </a:r>
            <a:r>
              <a:rPr lang="it-IT" b="1" dirty="0"/>
              <a:t>senza</a:t>
            </a:r>
            <a:r>
              <a:rPr lang="it-IT" sz="1800" dirty="0"/>
              <a:t> FF        Fig. </a:t>
            </a:r>
            <a:r>
              <a:rPr lang="it-IT" dirty="0"/>
              <a:t>12 </a:t>
            </a:r>
            <a:r>
              <a:rPr lang="it-IT" sz="1800" dirty="0"/>
              <a:t>   Step di </a:t>
            </a:r>
            <a:r>
              <a:rPr lang="it-IT" sz="1800" dirty="0" err="1"/>
              <a:t>Wyr</a:t>
            </a:r>
            <a:r>
              <a:rPr lang="it-IT" sz="1800" dirty="0"/>
              <a:t>(s) </a:t>
            </a:r>
            <a:r>
              <a:rPr lang="it-IT" sz="1800" b="1" dirty="0"/>
              <a:t>con</a:t>
            </a:r>
            <a:r>
              <a:rPr lang="it-IT" sz="1800" dirty="0"/>
              <a:t> FF      </a:t>
            </a:r>
          </a:p>
          <a:p>
            <a:r>
              <a:rPr lang="it-IT" sz="1800" dirty="0"/>
              <a:t>      </a:t>
            </a:r>
          </a:p>
        </p:txBody>
      </p:sp>
    </p:spTree>
    <p:extLst>
      <p:ext uri="{BB962C8B-B14F-4D97-AF65-F5344CB8AC3E}">
        <p14:creationId xmlns:p14="http://schemas.microsoft.com/office/powerpoint/2010/main" val="37793001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39A2753-23F0-026F-8321-03054997E1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ANALISI INSEGUIMENTO RAMPA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1952398-0899-2785-2C33-9B55FA67B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18</a:t>
            </a:fld>
            <a:endParaRPr lang="en-US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AD221400-95A8-D101-042C-9C48F924EC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399" y="2364895"/>
            <a:ext cx="5428686" cy="2972440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B05B0020-DDF0-110A-234B-A9B58D3170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1225" y="2364895"/>
            <a:ext cx="5375247" cy="2972440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547199DF-DF2A-39AC-F41F-AAA2A0A53BD3}"/>
              </a:ext>
            </a:extLst>
          </p:cNvPr>
          <p:cNvSpPr txBox="1"/>
          <p:nvPr/>
        </p:nvSpPr>
        <p:spPr>
          <a:xfrm>
            <a:off x="525284" y="5627127"/>
            <a:ext cx="564691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800" dirty="0"/>
              <a:t>La fig.</a:t>
            </a:r>
            <a:r>
              <a:rPr lang="it-IT" dirty="0"/>
              <a:t>13</a:t>
            </a:r>
            <a:r>
              <a:rPr lang="it-IT" sz="1800" dirty="0"/>
              <a:t>  Rappresenta la </a:t>
            </a:r>
            <a:r>
              <a:rPr lang="it-IT" sz="1800" dirty="0" err="1"/>
              <a:t>Wyr</a:t>
            </a:r>
            <a:r>
              <a:rPr lang="it-IT" sz="1800" dirty="0"/>
              <a:t> (y) con segnale di </a:t>
            </a:r>
            <a:r>
              <a:rPr lang="it-IT" sz="1800" dirty="0" err="1"/>
              <a:t>rif</a:t>
            </a:r>
            <a:r>
              <a:rPr lang="it-IT" sz="1800" dirty="0"/>
              <a:t> a rampa (u). Come si può notare il sistema ha errore a    regime nullo </a:t>
            </a:r>
            <a:r>
              <a:rPr lang="it-IT" dirty="0"/>
              <a:t>(y ed u si sovrappongono).</a:t>
            </a:r>
            <a:endParaRPr lang="it-IT" sz="1800" dirty="0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A4762F65-FF43-ADE4-4051-7EF0707C9C3A}"/>
              </a:ext>
            </a:extLst>
          </p:cNvPr>
          <p:cNvSpPr txBox="1"/>
          <p:nvPr/>
        </p:nvSpPr>
        <p:spPr>
          <a:xfrm>
            <a:off x="6331225" y="5615582"/>
            <a:ext cx="51882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800" dirty="0"/>
              <a:t>La fig.</a:t>
            </a:r>
            <a:r>
              <a:rPr lang="it-IT" dirty="0"/>
              <a:t>14</a:t>
            </a:r>
            <a:r>
              <a:rPr lang="it-IT" sz="1800" dirty="0"/>
              <a:t>  Rappresenta il comportamento di </a:t>
            </a:r>
            <a:r>
              <a:rPr lang="it-IT" sz="1800" dirty="0" err="1"/>
              <a:t>Wyr</a:t>
            </a:r>
            <a:r>
              <a:rPr lang="it-IT" sz="1800" dirty="0"/>
              <a:t> in un tempo minore del Ta. </a:t>
            </a:r>
            <a:r>
              <a:rPr lang="it-IT" dirty="0"/>
              <a:t>All’ inizio l</a:t>
            </a:r>
            <a:r>
              <a:rPr lang="it-IT" sz="1800" dirty="0"/>
              <a:t>e rette non combaciano ma questo dislivello &lt;15%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7593974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1761162-5BD4-910E-5860-21B37F2EF0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MASSIMO RITARDO AMMISSIBILE</a:t>
            </a:r>
          </a:p>
        </p:txBody>
      </p:sp>
      <p:pic>
        <p:nvPicPr>
          <p:cNvPr id="7" name="Segnaposto contenuto 5">
            <a:hlinkClick r:id="rId2" action="ppaction://hlinksldjump"/>
            <a:extLst>
              <a:ext uri="{FF2B5EF4-FFF2-40B4-BE49-F238E27FC236}">
                <a16:creationId xmlns:a16="http://schemas.microsoft.com/office/drawing/2014/main" id="{BA553197-F86E-B57D-1FB6-3AE6D3253D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61147" y="2568875"/>
            <a:ext cx="5611566" cy="3156063"/>
          </a:xfrm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9739CD7-3939-F5BC-5E6A-D3FEB4C56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19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D6957FDE-13F0-CD78-8627-F6E85F986843}"/>
                  </a:ext>
                </a:extLst>
              </p:cNvPr>
              <p:cNvSpPr txBox="1"/>
              <p:nvPr/>
            </p:nvSpPr>
            <p:spPr>
              <a:xfrm>
                <a:off x="6371281" y="2863242"/>
                <a:ext cx="4912415" cy="263508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it-IT" dirty="0"/>
                  <a:t>Analizzando il diagramma di Bode di L=P*C possiamo calcolare il massimo ritardo ammissibile seguendo la formula:</a:t>
                </a:r>
              </a:p>
              <a:p>
                <a:r>
                  <a:rPr lang="it-IT" dirty="0"/>
                  <a:t>     </a:t>
                </a:r>
                <a:r>
                  <a:rPr lang="it-IT" b="1" dirty="0"/>
                  <a:t>T &lt;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1" i="1">
                            <a:latin typeface="Cambria Math" panose="02040503050406030204" pitchFamily="18" charset="0"/>
                          </a:rPr>
                          <m:t>µ</m:t>
                        </m:r>
                      </m:e>
                      <m:sub>
                        <m:r>
                          <a:rPr lang="el-GR" b="1" i="1" smtClean="0">
                            <a:latin typeface="Cambria Math" panose="02040503050406030204" pitchFamily="18" charset="0"/>
                          </a:rPr>
                          <m:t>𝝓</m:t>
                        </m:r>
                      </m:sub>
                    </m:sSub>
                  </m:oMath>
                </a14:m>
                <a:r>
                  <a:rPr lang="it-IT" b="1" dirty="0"/>
                  <a:t> /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b="1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l-GR" b="1" i="1" dirty="0" smtClean="0">
                            <a:latin typeface="Cambria Math" panose="02040503050406030204" pitchFamily="18" charset="0"/>
                          </a:rPr>
                          <m:t>𝝎</m:t>
                        </m:r>
                      </m:e>
                      <m:sub>
                        <m:r>
                          <a:rPr lang="el-GR" b="1" i="1" dirty="0" smtClean="0">
                            <a:latin typeface="Cambria Math" panose="02040503050406030204" pitchFamily="18" charset="0"/>
                          </a:rPr>
                          <m:t>𝝉</m:t>
                        </m:r>
                      </m:sub>
                    </m:sSub>
                  </m:oMath>
                </a14:m>
                <a:r>
                  <a:rPr lang="it-IT" dirty="0"/>
                  <a:t> con: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it-IT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µ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l-GR" i="1" smtClean="0">
                            <a:latin typeface="Cambria Math" panose="02040503050406030204" pitchFamily="18" charset="0"/>
                          </a:rPr>
                          <m:t>ϕ</m:t>
                        </m:r>
                      </m:sub>
                    </m:sSub>
                  </m:oMath>
                </a14:m>
                <a:r>
                  <a:rPr lang="it-IT" dirty="0"/>
                  <a:t> = 90*</a:t>
                </a:r>
                <a:r>
                  <a:rPr lang="el-GR" dirty="0"/>
                  <a:t>π</a:t>
                </a:r>
                <a:r>
                  <a:rPr lang="it-IT" dirty="0"/>
                  <a:t>/180= 1.57 rad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it-IT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i="1" dirty="0" smtClean="0">
                            <a:latin typeface="Cambria Math" panose="02040503050406030204" pitchFamily="18" charset="0"/>
                          </a:rPr>
                          <m:t>ω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l-GR" i="1" dirty="0" smtClean="0">
                            <a:latin typeface="Cambria Math" panose="02040503050406030204" pitchFamily="18" charset="0"/>
                          </a:rPr>
                          <m:t>τ</m:t>
                        </m:r>
                      </m:sub>
                    </m:sSub>
                  </m:oMath>
                </a14:m>
                <a:r>
                  <a:rPr lang="it-IT" dirty="0"/>
                  <a:t> = 70 rad/s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it-IT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it-IT" b="1" dirty="0"/>
                  <a:t>T &lt; 0.2 s</a:t>
                </a:r>
              </a:p>
            </p:txBody>
          </p:sp>
        </mc:Choice>
        <mc:Fallback xmlns=""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D6957FDE-13F0-CD78-8627-F6E85F98684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71281" y="2863242"/>
                <a:ext cx="4912415" cy="2635080"/>
              </a:xfrm>
              <a:prstGeom prst="rect">
                <a:avLst/>
              </a:prstGeom>
              <a:blipFill>
                <a:blip r:embed="rId4"/>
                <a:stretch>
                  <a:fillRect l="-744" t="-1157" b="-300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CasellaDiTesto 8">
            <a:extLst>
              <a:ext uri="{FF2B5EF4-FFF2-40B4-BE49-F238E27FC236}">
                <a16:creationId xmlns:a16="http://schemas.microsoft.com/office/drawing/2014/main" id="{CFB6D1D3-812D-F941-8C95-C72D2757B727}"/>
              </a:ext>
            </a:extLst>
          </p:cNvPr>
          <p:cNvSpPr txBox="1"/>
          <p:nvPr/>
        </p:nvSpPr>
        <p:spPr>
          <a:xfrm>
            <a:off x="2236304" y="5823538"/>
            <a:ext cx="305131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800" dirty="0"/>
              <a:t>Fig.15  </a:t>
            </a:r>
            <a:r>
              <a:rPr lang="it-IT" sz="1800" dirty="0" err="1"/>
              <a:t>Margin</a:t>
            </a:r>
            <a:r>
              <a:rPr lang="it-IT" sz="1800" dirty="0"/>
              <a:t> di L</a:t>
            </a:r>
          </a:p>
        </p:txBody>
      </p:sp>
    </p:spTree>
    <p:extLst>
      <p:ext uri="{BB962C8B-B14F-4D97-AF65-F5344CB8AC3E}">
        <p14:creationId xmlns:p14="http://schemas.microsoft.com/office/powerpoint/2010/main" val="31073291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Mercedes Classe A, a listino il nuovo 2.0 Diesel da 150 e 190 CV">
            <a:extLst>
              <a:ext uri="{FF2B5EF4-FFF2-40B4-BE49-F238E27FC236}">
                <a16:creationId xmlns:a16="http://schemas.microsoft.com/office/drawing/2014/main" id="{1E683064-20D0-5CC5-2F07-6C1CDE2DAF3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69" t="-691" r="-268" b="2954"/>
          <a:stretch/>
        </p:blipFill>
        <p:spPr bwMode="auto">
          <a:xfrm>
            <a:off x="0" y="-70865"/>
            <a:ext cx="7840980" cy="69288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8BD885CC-6222-7587-59CB-F635676B0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6403" y="40096"/>
            <a:ext cx="3460394" cy="1648079"/>
          </a:xfrm>
          <a:solidFill>
            <a:schemeClr val="bg2"/>
          </a:solidFill>
        </p:spPr>
        <p:txBody>
          <a:bodyPr anchor="b">
            <a:normAutofit/>
          </a:bodyPr>
          <a:lstStyle/>
          <a:p>
            <a:r>
              <a:rPr lang="it-IT" sz="3200" b="1" i="1" dirty="0"/>
              <a:t>CRUISE CONTROL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6AA37DA1-41F0-68E2-9EE7-B943C48D8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2</a:t>
            </a:fld>
            <a:endParaRPr lang="en-US" dirty="0"/>
          </a:p>
        </p:txBody>
      </p:sp>
      <p:sp>
        <p:nvSpPr>
          <p:cNvPr id="10" name="Titolo 1">
            <a:extLst>
              <a:ext uri="{FF2B5EF4-FFF2-40B4-BE49-F238E27FC236}">
                <a16:creationId xmlns:a16="http://schemas.microsoft.com/office/drawing/2014/main" id="{06DF32BE-5879-E2F4-34D4-90D201A4BD13}"/>
              </a:ext>
            </a:extLst>
          </p:cNvPr>
          <p:cNvSpPr txBox="1">
            <a:spLocks/>
          </p:cNvSpPr>
          <p:nvPr/>
        </p:nvSpPr>
        <p:spPr>
          <a:xfrm>
            <a:off x="7544057" y="2582512"/>
            <a:ext cx="4183379" cy="3070422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6600" b="1" dirty="0">
                <a:solidFill>
                  <a:srgbClr val="FFC000"/>
                </a:solidFill>
              </a:rPr>
              <a:t>Controllo della velocità</a:t>
            </a:r>
          </a:p>
        </p:txBody>
      </p:sp>
      <p:pic>
        <p:nvPicPr>
          <p:cNvPr id="3" name="Picture 2" descr="Vista laterale">
            <a:extLst>
              <a:ext uri="{FF2B5EF4-FFF2-40B4-BE49-F238E27FC236}">
                <a16:creationId xmlns:a16="http://schemas.microsoft.com/office/drawing/2014/main" id="{C0CC2246-4A4F-2FD6-9EAA-D287C29BF1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51658" y1="47533" x2="53366" y2="47680"/>
                        <a14:foregroundMark x1="35938" y1="46181" x2="49622" y2="47358"/>
                        <a14:foregroundMark x1="49322" y1="48046" x2="40430" y2="48611"/>
                        <a14:foregroundMark x1="53318" y1="47793" x2="51489" y2="47909"/>
                        <a14:foregroundMark x1="54927" y1="48611" x2="58105" y2="48611"/>
                        <a14:foregroundMark x1="40430" y1="48611" x2="49077" y2="48611"/>
                        <a14:foregroundMark x1="58105" y1="48611" x2="63477" y2="50000"/>
                        <a14:foregroundMark x1="40137" y1="41667" x2="34766" y2="41146"/>
                        <a14:foregroundMark x1="34766" y1="41146" x2="34766" y2="41146"/>
                        <a14:foregroundMark x1="30469" y1="39063" x2="33008" y2="37326"/>
                        <a14:foregroundMark x1="33008" y1="37153" x2="35703" y2="36088"/>
                        <a14:foregroundMark x1="33887" y1="36632" x2="34473" y2="36632"/>
                        <a14:foregroundMark x1="17285" y1="62153" x2="16406" y2="60417"/>
                        <a14:foregroundMark x1="18945" y1="46007" x2="24316" y2="44444"/>
                        <a14:foregroundMark x1="17969" y1="46181" x2="18750" y2="45660"/>
                        <a14:foregroundMark x1="23242" y1="44097" x2="25977" y2="43229"/>
                        <a14:foregroundMark x1="64648" y1="48264" x2="82910" y2="53993"/>
                        <a14:foregroundMark x1="82910" y1="53993" x2="71875" y2="51389"/>
                        <a14:foregroundMark x1="71875" y1="51389" x2="77148" y2="53993"/>
                        <a14:foregroundMark x1="77148" y1="53993" x2="77246" y2="54340"/>
                        <a14:foregroundMark x1="69434" y1="72049" x2="75684" y2="73264"/>
                        <a14:foregroundMark x1="75684" y1="73264" x2="77051" y2="72569"/>
                        <a14:foregroundMark x1="35254" y1="70313" x2="47461" y2="69444"/>
                        <a14:foregroundMark x1="47461" y1="69444" x2="53418" y2="70139"/>
                        <a14:foregroundMark x1="33203" y1="63021" x2="32031" y2="71007"/>
                        <a14:foregroundMark x1="32031" y1="71007" x2="29207" y2="72030"/>
                        <a14:foregroundMark x1="26042" y1="72036" x2="24219" y2="69792"/>
                        <a14:foregroundMark x1="25691" y1="72903" x2="24316" y2="69792"/>
                        <a14:foregroundMark x1="32617" y1="71875" x2="27832" y2="73438"/>
                        <a14:foregroundMark x1="26362" y1="72749" x2="25977" y2="72569"/>
                        <a14:foregroundMark x1="28516" y1="75174" x2="28069" y2="74813"/>
                        <a14:foregroundMark x1="25586" y1="74132" x2="25716" y2="74247"/>
                        <a14:foregroundMark x1="47656" y1="46701" x2="52051" y2="51215"/>
                        <a14:foregroundMark x1="52051" y1="51215" x2="52051" y2="47743"/>
                        <a14:foregroundMark x1="53613" y1="51563" x2="52441" y2="50694"/>
                        <a14:foregroundMark x1="53809" y1="51910" x2="55371" y2="50347"/>
                        <a14:foregroundMark x1="53809" y1="50347" x2="53809" y2="51389"/>
                        <a14:foregroundMark x1="52015" y1="36079" x2="61621" y2="47049"/>
                        <a14:foregroundMark x1="39173" y1="36148" x2="39453" y2="36111"/>
                        <a14:foregroundMark x1="35547" y1="36632" x2="37225" y2="36408"/>
                        <a14:foregroundMark x1="35938" y1="35764" x2="37537" y2="35537"/>
                        <a14:foregroundMark x1="56250" y1="38889" x2="64844" y2="46701"/>
                        <a14:foregroundMark x1="64844" y1="46701" x2="65234" y2="47222"/>
                        <a14:foregroundMark x1="44531" y1="35590" x2="40430" y2="35764"/>
                        <a14:foregroundMark x1="46777" y1="35417" x2="47942" y2="35287"/>
                        <a14:foregroundMark x1="47850" y1="35546" x2="45893" y2="35111"/>
                        <a14:foregroundMark x1="45322" y1="35243" x2="44629" y2="35243"/>
                        <a14:foregroundMark x1="40332" y1="35243" x2="39388" y2="35548"/>
                        <a14:foregroundMark x1="37550" y1="35502" x2="33301" y2="36979"/>
                        <a14:foregroundMark x1="33301" y1="36979" x2="33301" y2="36979"/>
                        <a14:foregroundMark x1="38672" y1="35417" x2="39453" y2="35417"/>
                        <a14:foregroundMark x1="37793" y1="35590" x2="38477" y2="35590"/>
                        <a14:foregroundMark x1="48242" y1="35417" x2="49219" y2="35590"/>
                        <a14:backgroundMark x1="19531" y1="69271" x2="24512" y2="73958"/>
                        <a14:backgroundMark x1="24512" y1="73958" x2="19727" y2="74479"/>
                        <a14:backgroundMark x1="19727" y1="74479" x2="22656" y2="75174"/>
                        <a14:backgroundMark x1="33704" y1="74561" x2="35183" y2="73375"/>
                        <a14:backgroundMark x1="31641" y1="76215" x2="32965" y2="75153"/>
                        <a14:backgroundMark x1="52814" y1="71754" x2="64551" y2="72569"/>
                        <a14:backgroundMark x1="64551" y1="72569" x2="69141" y2="76910"/>
                        <a14:backgroundMark x1="69141" y1="76910" x2="34766" y2="75521"/>
                        <a14:backgroundMark x1="70508" y1="76042" x2="70898" y2="75521"/>
                        <a14:backgroundMark x1="77441" y1="75521" x2="82324" y2="71528"/>
                        <a14:backgroundMark x1="82324" y1="71528" x2="80664" y2="74653"/>
                        <a14:backgroundMark x1="77246" y1="75347" x2="76465" y2="75868"/>
                        <a14:backgroundMark x1="70996" y1="76042" x2="71680" y2="76389"/>
                        <a14:backgroundMark x1="71387" y1="76042" x2="71777" y2="76215"/>
                        <a14:backgroundMark x1="72070" y1="76389" x2="72363" y2="76389"/>
                        <a14:backgroundMark x1="76270" y1="76389" x2="75684" y2="76910"/>
                        <a14:backgroundMark x1="76270" y1="76042" x2="75879" y2="76389"/>
                        <a14:backgroundMark x1="25195" y1="74132" x2="25531" y2="74240"/>
                        <a14:backgroundMark x1="25391" y1="75000" x2="27539" y2="76042"/>
                        <a14:backgroundMark x1="29980" y1="75868" x2="31348" y2="75694"/>
                        <a14:backgroundMark x1="44429" y1="34684" x2="44197" y2="34672"/>
                        <a14:backgroundMark x1="51660" y1="35069" x2="49463" y2="34952"/>
                        <a14:backgroundMark x1="47309" y1="33366" x2="47461" y2="33333"/>
                        <a14:backgroundMark x1="43986" y1="34092" x2="44200" y2="34045"/>
                        <a14:backgroundMark x1="47461" y1="33333" x2="42090" y2="30382"/>
                        <a14:backgroundMark x1="42090" y1="30382" x2="47754" y2="32118"/>
                        <a14:backgroundMark x1="44247" y1="31801" x2="41992" y2="31597"/>
                        <a14:backgroundMark x1="47754" y1="32118" x2="44630" y2="31836"/>
                        <a14:backgroundMark x1="41992" y1="31597" x2="43517" y2="32139"/>
                        <a14:backgroundMark x1="48047" y1="31250" x2="48981" y2="32144"/>
                        <a14:backgroundMark x1="37891" y1="34549" x2="38166" y2="34549"/>
                        <a14:backgroundMark x1="45508" y1="34722" x2="45898" y2="34722"/>
                        <a14:backgroundMark x1="45996" y1="34549" x2="46094" y2="34549"/>
                        <a14:backgroundMark x1="48145" y1="34722" x2="48438" y2="347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86456" y="4117723"/>
            <a:ext cx="4415855" cy="2483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61807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8922E419-FFAC-41F4-E48D-C59E069977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11BD622-C9F5-A0A6-97F0-874713DC41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MASSIMO RITARDO AMMISSIBILE</a:t>
            </a:r>
          </a:p>
        </p:txBody>
      </p:sp>
      <p:pic>
        <p:nvPicPr>
          <p:cNvPr id="7" name="Segnaposto contenuto 5">
            <a:extLst>
              <a:ext uri="{FF2B5EF4-FFF2-40B4-BE49-F238E27FC236}">
                <a16:creationId xmlns:a16="http://schemas.microsoft.com/office/drawing/2014/main" id="{9B8FCB93-D777-696B-38B9-24B409C5D0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0573" y="180038"/>
            <a:ext cx="11630853" cy="6541437"/>
          </a:xfrm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B2763F8-0689-F202-831C-9DB57EEB7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20</a:t>
            </a:fld>
            <a:endParaRPr lang="en-US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9DC81A71-DD07-8FE6-1BB3-3D376DC1E0C7}"/>
              </a:ext>
            </a:extLst>
          </p:cNvPr>
          <p:cNvSpPr txBox="1"/>
          <p:nvPr/>
        </p:nvSpPr>
        <p:spPr>
          <a:xfrm>
            <a:off x="2236304" y="5823538"/>
            <a:ext cx="305131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800" dirty="0"/>
              <a:t>Fig.15  </a:t>
            </a:r>
            <a:r>
              <a:rPr lang="it-IT" sz="1800" dirty="0" err="1"/>
              <a:t>Margin</a:t>
            </a:r>
            <a:r>
              <a:rPr lang="it-IT" sz="1800" dirty="0"/>
              <a:t> di L</a:t>
            </a:r>
          </a:p>
        </p:txBody>
      </p:sp>
      <p:sp>
        <p:nvSpPr>
          <p:cNvPr id="3" name="Freccia a sinistra 2">
            <a:hlinkClick r:id="rId3" action="ppaction://hlinksldjump"/>
            <a:extLst>
              <a:ext uri="{FF2B5EF4-FFF2-40B4-BE49-F238E27FC236}">
                <a16:creationId xmlns:a16="http://schemas.microsoft.com/office/drawing/2014/main" id="{88CB514C-5422-6476-5FD5-E23A69EF5036}"/>
              </a:ext>
            </a:extLst>
          </p:cNvPr>
          <p:cNvSpPr/>
          <p:nvPr/>
        </p:nvSpPr>
        <p:spPr>
          <a:xfrm>
            <a:off x="308898" y="264926"/>
            <a:ext cx="599406" cy="412380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356440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FE05FC7-E56A-5768-7CD1-13622BAA98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7274" y="558746"/>
            <a:ext cx="10168128" cy="1179576"/>
          </a:xfrm>
        </p:spPr>
        <p:txBody>
          <a:bodyPr/>
          <a:lstStyle/>
          <a:p>
            <a:r>
              <a:rPr lang="it-IT" dirty="0"/>
              <a:t> SATURAZIONE (1/3)</a:t>
            </a:r>
          </a:p>
        </p:txBody>
      </p:sp>
      <p:pic>
        <p:nvPicPr>
          <p:cNvPr id="7" name="Segnaposto contenuto 5">
            <a:extLst>
              <a:ext uri="{FF2B5EF4-FFF2-40B4-BE49-F238E27FC236}">
                <a16:creationId xmlns:a16="http://schemas.microsoft.com/office/drawing/2014/main" id="{7ADBF7B3-D944-D102-18E1-21AEB5E222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8459" y="2130397"/>
            <a:ext cx="7774798" cy="3887399"/>
          </a:xfrm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4E21E88-0EF4-9222-3133-652CC2C57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21</a:t>
            </a:fld>
            <a:endParaRPr lang="en-US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2E4B656E-E741-6AEF-6D71-728AC2B3F884}"/>
              </a:ext>
            </a:extLst>
          </p:cNvPr>
          <p:cNvSpPr txBox="1"/>
          <p:nvPr/>
        </p:nvSpPr>
        <p:spPr>
          <a:xfrm>
            <a:off x="767838" y="6017796"/>
            <a:ext cx="661545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600" dirty="0"/>
              <a:t>Fig. 16  Diagramma a blocchi del sistema con e senza saturazione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5B237DDF-D0B9-D152-9B6E-86F3FDDB57E5}"/>
              </a:ext>
            </a:extLst>
          </p:cNvPr>
          <p:cNvSpPr txBox="1"/>
          <p:nvPr/>
        </p:nvSpPr>
        <p:spPr>
          <a:xfrm>
            <a:off x="8452202" y="3170173"/>
            <a:ext cx="27432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92000"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3D3D3D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Ricreato il modello nell’ambiente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3D3D3D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Simulink</a:t>
            </a:r>
            <a:r>
              <a:rPr lang="it-IT" dirty="0">
                <a:solidFill>
                  <a:srgbClr val="3D3D3D"/>
                </a:solidFill>
                <a:latin typeface="Gill Sans MT" panose="020B0502020104020203"/>
              </a:rPr>
              <a:t>, è stata </a:t>
            </a:r>
            <a:r>
              <a:rPr lang="it-IT" dirty="0" err="1">
                <a:solidFill>
                  <a:srgbClr val="3D3D3D"/>
                </a:solidFill>
                <a:latin typeface="Gill Sans MT" panose="020B0502020104020203"/>
              </a:rPr>
              <a:t>agggiunto</a:t>
            </a:r>
            <a:r>
              <a:rPr lang="it-IT" dirty="0">
                <a:solidFill>
                  <a:srgbClr val="3D3D3D"/>
                </a:solidFill>
                <a:latin typeface="Gill Sans MT" panose="020B0502020104020203"/>
              </a:rPr>
              <a:t> una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3D3D3D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saturazione al sistema, sia per ingressi a gradino che a rampa.</a:t>
            </a:r>
          </a:p>
        </p:txBody>
      </p:sp>
    </p:spTree>
    <p:extLst>
      <p:ext uri="{BB962C8B-B14F-4D97-AF65-F5344CB8AC3E}">
        <p14:creationId xmlns:p14="http://schemas.microsoft.com/office/powerpoint/2010/main" val="13421943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0F8EBCF-124C-7085-9A67-B38570AD1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SATURAZIONE (2/3)  </a:t>
            </a:r>
          </a:p>
        </p:txBody>
      </p:sp>
      <p:pic>
        <p:nvPicPr>
          <p:cNvPr id="7" name="Segnaposto contenuto 13">
            <a:extLst>
              <a:ext uri="{FF2B5EF4-FFF2-40B4-BE49-F238E27FC236}">
                <a16:creationId xmlns:a16="http://schemas.microsoft.com/office/drawing/2014/main" id="{207DA14C-4954-37E4-E0FF-EDC89345C8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6116"/>
          <a:stretch/>
        </p:blipFill>
        <p:spPr>
          <a:xfrm>
            <a:off x="878835" y="2128863"/>
            <a:ext cx="5794108" cy="4058210"/>
          </a:xfrm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5EF2257-A198-AB60-4C22-3371C1B90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22</a:t>
            </a:fld>
            <a:endParaRPr lang="en-US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0DE594D6-2A72-A19B-7E97-BB459967BA7D}"/>
              </a:ext>
            </a:extLst>
          </p:cNvPr>
          <p:cNvSpPr txBox="1"/>
          <p:nvPr/>
        </p:nvSpPr>
        <p:spPr>
          <a:xfrm>
            <a:off x="7228113" y="2987306"/>
            <a:ext cx="3831771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In giallo abbiamo la risposta del sistema </a:t>
            </a:r>
            <a:r>
              <a:rPr lang="it-IT" dirty="0">
                <a:highlight>
                  <a:srgbClr val="FFFF00"/>
                </a:highlight>
              </a:rPr>
              <a:t>senza saturazione</a:t>
            </a:r>
            <a:r>
              <a:rPr lang="it-IT" dirty="0"/>
              <a:t>, in blu invece quella </a:t>
            </a:r>
            <a:r>
              <a:rPr lang="it-IT" b="1" dirty="0">
                <a:solidFill>
                  <a:srgbClr val="0070C0"/>
                </a:solidFill>
              </a:rPr>
              <a:t>saturata</a:t>
            </a:r>
          </a:p>
          <a:p>
            <a:r>
              <a:rPr lang="it-IT" dirty="0"/>
              <a:t>     (ingresso a gradino)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Si può notare la differenza tra le due curve e il tempo di salita più lento della risposta del sistema con la saturazione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1ED4CF21-8B56-C045-227D-71084E6B523A}"/>
              </a:ext>
            </a:extLst>
          </p:cNvPr>
          <p:cNvSpPr txBox="1"/>
          <p:nvPr/>
        </p:nvSpPr>
        <p:spPr>
          <a:xfrm>
            <a:off x="668817" y="6187073"/>
            <a:ext cx="655929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600" dirty="0"/>
              <a:t>Fig. 17 Scope di </a:t>
            </a:r>
            <a:r>
              <a:rPr lang="it-IT" sz="1600" dirty="0" err="1"/>
              <a:t>Wyr</a:t>
            </a:r>
            <a:r>
              <a:rPr lang="it-IT" sz="1600" dirty="0"/>
              <a:t> con e senza saturazione per ingressi a gradino</a:t>
            </a:r>
          </a:p>
        </p:txBody>
      </p:sp>
    </p:spTree>
    <p:extLst>
      <p:ext uri="{BB962C8B-B14F-4D97-AF65-F5344CB8AC3E}">
        <p14:creationId xmlns:p14="http://schemas.microsoft.com/office/powerpoint/2010/main" val="9417299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B38AA39-606B-7A06-6AB4-3AC6E3EB5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SATURAZIONE (3/3) </a:t>
            </a:r>
          </a:p>
        </p:txBody>
      </p:sp>
      <p:pic>
        <p:nvPicPr>
          <p:cNvPr id="5" name="Segnaposto contenuto 6">
            <a:extLst>
              <a:ext uri="{FF2B5EF4-FFF2-40B4-BE49-F238E27FC236}">
                <a16:creationId xmlns:a16="http://schemas.microsoft.com/office/drawing/2014/main" id="{A4DD9ED0-605F-784E-DA97-6DD3400DEA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6116"/>
          <a:stretch/>
        </p:blipFill>
        <p:spPr>
          <a:xfrm>
            <a:off x="851293" y="2227263"/>
            <a:ext cx="5583413" cy="3901394"/>
          </a:xfrm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EF6103D-E271-A8EF-56D8-510E86632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23</a:t>
            </a:fld>
            <a:endParaRPr lang="en-US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F90EC59F-0406-DFDF-DD79-BDFE152A7964}"/>
              </a:ext>
            </a:extLst>
          </p:cNvPr>
          <p:cNvSpPr txBox="1"/>
          <p:nvPr/>
        </p:nvSpPr>
        <p:spPr>
          <a:xfrm>
            <a:off x="527303" y="6200358"/>
            <a:ext cx="655929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600" dirty="0"/>
              <a:t>Fig. 18 Scope di </a:t>
            </a:r>
            <a:r>
              <a:rPr lang="it-IT" sz="1600" dirty="0" err="1"/>
              <a:t>Wyr</a:t>
            </a:r>
            <a:r>
              <a:rPr lang="it-IT" sz="1600" dirty="0"/>
              <a:t> con e senza saturazione per ingressi a rampa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B731B999-2A81-BA5A-A0F2-4F870BA413C4}"/>
              </a:ext>
            </a:extLst>
          </p:cNvPr>
          <p:cNvSpPr txBox="1"/>
          <p:nvPr/>
        </p:nvSpPr>
        <p:spPr>
          <a:xfrm>
            <a:off x="7162799" y="2394626"/>
            <a:ext cx="392974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In giallo abbiamo la risposta del sistema </a:t>
            </a:r>
            <a:r>
              <a:rPr lang="it-IT" dirty="0">
                <a:highlight>
                  <a:srgbClr val="FFFF00"/>
                </a:highlight>
              </a:rPr>
              <a:t>senza saturazione</a:t>
            </a:r>
            <a:r>
              <a:rPr lang="it-IT" dirty="0"/>
              <a:t>, in blu invece quella </a:t>
            </a:r>
            <a:r>
              <a:rPr lang="it-IT" b="1" dirty="0">
                <a:solidFill>
                  <a:srgbClr val="0070C0"/>
                </a:solidFill>
              </a:rPr>
              <a:t>saturata</a:t>
            </a:r>
          </a:p>
          <a:p>
            <a:r>
              <a:rPr lang="it-IT" dirty="0"/>
              <a:t>     (ingresso a rampa)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Si può notare la differenza tra le due curve in quanto la richiesta del controllore (per ingresso a rampa) aumenterà sempre perciò le due rette non saranno più coincidenti per tempi di simulazione elevati. </a:t>
            </a:r>
          </a:p>
        </p:txBody>
      </p:sp>
    </p:spTree>
    <p:extLst>
      <p:ext uri="{BB962C8B-B14F-4D97-AF65-F5344CB8AC3E}">
        <p14:creationId xmlns:p14="http://schemas.microsoft.com/office/powerpoint/2010/main" val="23154832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28CC072-D7D8-BAA8-84F8-BF7089916F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8" name="2024-02-05 22-56-05">
            <a:hlinkClick r:id="" action="ppaction://media"/>
            <a:extLst>
              <a:ext uri="{FF2B5EF4-FFF2-40B4-BE49-F238E27FC236}">
                <a16:creationId xmlns:a16="http://schemas.microsoft.com/office/drawing/2014/main" id="{4E5A5428-49DA-266D-3794-5B437545BF60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18493" end="1004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2413" y="0"/>
            <a:ext cx="9145587" cy="6859588"/>
          </a:xfrm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FAE4C4A-FC49-9EE7-5F09-ECB937250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24</a:t>
            </a:fld>
            <a:endParaRPr lang="en-US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AACE9FF-C0F9-D77C-8B57-33B5814D4911}"/>
              </a:ext>
            </a:extLst>
          </p:cNvPr>
          <p:cNvSpPr txBox="1"/>
          <p:nvPr/>
        </p:nvSpPr>
        <p:spPr>
          <a:xfrm>
            <a:off x="2008414" y="5893861"/>
            <a:ext cx="81751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b="1" i="1" dirty="0">
                <a:solidFill>
                  <a:schemeClr val="bg1"/>
                </a:solidFill>
              </a:rPr>
              <a:t>GRAZIE PER L’ATTENZIONE</a:t>
            </a:r>
          </a:p>
        </p:txBody>
      </p:sp>
    </p:spTree>
    <p:extLst>
      <p:ext uri="{BB962C8B-B14F-4D97-AF65-F5344CB8AC3E}">
        <p14:creationId xmlns:p14="http://schemas.microsoft.com/office/powerpoint/2010/main" val="8334475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2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0A48E2-A39C-1DD6-B33B-BEB5859B67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1E498DB-97D5-1740-89B0-03E7E7141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latin typeface="Abadi" panose="020B0604020104020204" pitchFamily="34" charset="0"/>
              </a:rPr>
              <a:t>PROFILO DEL SISTEMA (1/3)</a:t>
            </a:r>
          </a:p>
        </p:txBody>
      </p:sp>
      <p:sp>
        <p:nvSpPr>
          <p:cNvPr id="8" name="Segnaposto numero diapositiva 7">
            <a:extLst>
              <a:ext uri="{FF2B5EF4-FFF2-40B4-BE49-F238E27FC236}">
                <a16:creationId xmlns:a16="http://schemas.microsoft.com/office/drawing/2014/main" id="{427BCE71-F1D2-3DB5-8D98-4FA768D94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3</a:t>
            </a:fld>
            <a:endParaRPr lang="en-US"/>
          </a:p>
        </p:txBody>
      </p:sp>
      <p:pic>
        <p:nvPicPr>
          <p:cNvPr id="1026" name="Picture 2" descr="Vista laterale">
            <a:extLst>
              <a:ext uri="{FF2B5EF4-FFF2-40B4-BE49-F238E27FC236}">
                <a16:creationId xmlns:a16="http://schemas.microsoft.com/office/drawing/2014/main" id="{F30B6E92-D83D-C74A-A45B-37F256821A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1658" y1="47533" x2="53366" y2="47680"/>
                        <a14:foregroundMark x1="35938" y1="46181" x2="49622" y2="47358"/>
                        <a14:foregroundMark x1="49322" y1="48046" x2="40430" y2="48611"/>
                        <a14:foregroundMark x1="53318" y1="47793" x2="51489" y2="47909"/>
                        <a14:foregroundMark x1="54927" y1="48611" x2="58105" y2="48611"/>
                        <a14:foregroundMark x1="40430" y1="48611" x2="49077" y2="48611"/>
                        <a14:foregroundMark x1="58105" y1="48611" x2="63477" y2="50000"/>
                        <a14:foregroundMark x1="40137" y1="41667" x2="34766" y2="41146"/>
                        <a14:foregroundMark x1="34766" y1="41146" x2="34766" y2="41146"/>
                        <a14:foregroundMark x1="30469" y1="39063" x2="33008" y2="37326"/>
                        <a14:foregroundMark x1="33008" y1="37153" x2="35703" y2="36088"/>
                        <a14:foregroundMark x1="33887" y1="36632" x2="34473" y2="36632"/>
                        <a14:foregroundMark x1="17285" y1="62153" x2="16406" y2="60417"/>
                        <a14:foregroundMark x1="18945" y1="46007" x2="24316" y2="44444"/>
                        <a14:foregroundMark x1="17969" y1="46181" x2="18750" y2="45660"/>
                        <a14:foregroundMark x1="23242" y1="44097" x2="25977" y2="43229"/>
                        <a14:foregroundMark x1="64648" y1="48264" x2="82910" y2="53993"/>
                        <a14:foregroundMark x1="82910" y1="53993" x2="71875" y2="51389"/>
                        <a14:foregroundMark x1="71875" y1="51389" x2="77148" y2="53993"/>
                        <a14:foregroundMark x1="77148" y1="53993" x2="77246" y2="54340"/>
                        <a14:foregroundMark x1="69434" y1="72049" x2="75684" y2="73264"/>
                        <a14:foregroundMark x1="75684" y1="73264" x2="77051" y2="72569"/>
                        <a14:foregroundMark x1="35254" y1="70313" x2="47461" y2="69444"/>
                        <a14:foregroundMark x1="47461" y1="69444" x2="53418" y2="70139"/>
                        <a14:foregroundMark x1="33203" y1="63021" x2="32031" y2="71007"/>
                        <a14:foregroundMark x1="32031" y1="71007" x2="29207" y2="72030"/>
                        <a14:foregroundMark x1="26042" y1="72036" x2="24219" y2="69792"/>
                        <a14:foregroundMark x1="25691" y1="72903" x2="24316" y2="69792"/>
                        <a14:foregroundMark x1="32617" y1="71875" x2="27832" y2="73438"/>
                        <a14:foregroundMark x1="26362" y1="72749" x2="25977" y2="72569"/>
                        <a14:foregroundMark x1="28516" y1="75174" x2="28069" y2="74813"/>
                        <a14:foregroundMark x1="25586" y1="74132" x2="25716" y2="74247"/>
                        <a14:foregroundMark x1="47656" y1="46701" x2="52051" y2="51215"/>
                        <a14:foregroundMark x1="52051" y1="51215" x2="52051" y2="47743"/>
                        <a14:foregroundMark x1="53613" y1="51563" x2="52441" y2="50694"/>
                        <a14:foregroundMark x1="53809" y1="51910" x2="55371" y2="50347"/>
                        <a14:foregroundMark x1="53809" y1="50347" x2="53809" y2="51389"/>
                        <a14:foregroundMark x1="52015" y1="36079" x2="61621" y2="47049"/>
                        <a14:foregroundMark x1="39173" y1="36148" x2="39453" y2="36111"/>
                        <a14:foregroundMark x1="35547" y1="36632" x2="37225" y2="36408"/>
                        <a14:foregroundMark x1="35938" y1="35764" x2="37537" y2="35537"/>
                        <a14:foregroundMark x1="56250" y1="38889" x2="64844" y2="46701"/>
                        <a14:foregroundMark x1="64844" y1="46701" x2="65234" y2="47222"/>
                        <a14:foregroundMark x1="44531" y1="35590" x2="40430" y2="35764"/>
                        <a14:foregroundMark x1="46777" y1="35417" x2="47942" y2="35287"/>
                        <a14:foregroundMark x1="47850" y1="35546" x2="45893" y2="35111"/>
                        <a14:foregroundMark x1="45322" y1="35243" x2="44629" y2="35243"/>
                        <a14:foregroundMark x1="40332" y1="35243" x2="39388" y2="35548"/>
                        <a14:foregroundMark x1="37550" y1="35502" x2="33301" y2="36979"/>
                        <a14:foregroundMark x1="33301" y1="36979" x2="33301" y2="36979"/>
                        <a14:foregroundMark x1="38672" y1="35417" x2="39453" y2="35417"/>
                        <a14:foregroundMark x1="37793" y1="35590" x2="38477" y2="35590"/>
                        <a14:foregroundMark x1="48242" y1="35417" x2="49219" y2="35590"/>
                        <a14:backgroundMark x1="19531" y1="69271" x2="24512" y2="73958"/>
                        <a14:backgroundMark x1="24512" y1="73958" x2="19727" y2="74479"/>
                        <a14:backgroundMark x1="19727" y1="74479" x2="22656" y2="75174"/>
                        <a14:backgroundMark x1="33704" y1="74561" x2="35183" y2="73375"/>
                        <a14:backgroundMark x1="31641" y1="76215" x2="32965" y2="75153"/>
                        <a14:backgroundMark x1="52814" y1="71754" x2="64551" y2="72569"/>
                        <a14:backgroundMark x1="64551" y1="72569" x2="69141" y2="76910"/>
                        <a14:backgroundMark x1="69141" y1="76910" x2="34766" y2="75521"/>
                        <a14:backgroundMark x1="70508" y1="76042" x2="70898" y2="75521"/>
                        <a14:backgroundMark x1="77441" y1="75521" x2="82324" y2="71528"/>
                        <a14:backgroundMark x1="82324" y1="71528" x2="80664" y2="74653"/>
                        <a14:backgroundMark x1="77246" y1="75347" x2="76465" y2="75868"/>
                        <a14:backgroundMark x1="70996" y1="76042" x2="71680" y2="76389"/>
                        <a14:backgroundMark x1="71387" y1="76042" x2="71777" y2="76215"/>
                        <a14:backgroundMark x1="72070" y1="76389" x2="72363" y2="76389"/>
                        <a14:backgroundMark x1="76270" y1="76389" x2="75684" y2="76910"/>
                        <a14:backgroundMark x1="76270" y1="76042" x2="75879" y2="76389"/>
                        <a14:backgroundMark x1="25195" y1="74132" x2="25531" y2="74240"/>
                        <a14:backgroundMark x1="25391" y1="75000" x2="27539" y2="76042"/>
                        <a14:backgroundMark x1="29980" y1="75868" x2="31348" y2="75694"/>
                        <a14:backgroundMark x1="44429" y1="34684" x2="44197" y2="34672"/>
                        <a14:backgroundMark x1="51660" y1="35069" x2="49463" y2="34952"/>
                        <a14:backgroundMark x1="47309" y1="33366" x2="47461" y2="33333"/>
                        <a14:backgroundMark x1="43986" y1="34092" x2="44200" y2="34045"/>
                        <a14:backgroundMark x1="47461" y1="33333" x2="42090" y2="30382"/>
                        <a14:backgroundMark x1="42090" y1="30382" x2="47754" y2="32118"/>
                        <a14:backgroundMark x1="44247" y1="31801" x2="41992" y2="31597"/>
                        <a14:backgroundMark x1="47754" y1="32118" x2="44630" y2="31836"/>
                        <a14:backgroundMark x1="41992" y1="31597" x2="43517" y2="32139"/>
                        <a14:backgroundMark x1="48047" y1="31250" x2="48981" y2="32144"/>
                        <a14:backgroundMark x1="37891" y1="34549" x2="38166" y2="34549"/>
                        <a14:backgroundMark x1="45508" y1="34722" x2="45898" y2="34722"/>
                        <a14:backgroundMark x1="45996" y1="34549" x2="46094" y2="34549"/>
                        <a14:backgroundMark x1="48145" y1="34722" x2="48438" y2="347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985" y="4050915"/>
            <a:ext cx="4415855" cy="2483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4137212B-919A-58A9-4EFD-661270FBB86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-1" b="-724"/>
          <a:stretch/>
        </p:blipFill>
        <p:spPr>
          <a:xfrm>
            <a:off x="6020586" y="4386007"/>
            <a:ext cx="4583078" cy="1487553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77B59715-FAF2-5BCE-1A14-57BCC133DCEF}"/>
              </a:ext>
            </a:extLst>
          </p:cNvPr>
          <p:cNvSpPr txBox="1"/>
          <p:nvPr/>
        </p:nvSpPr>
        <p:spPr>
          <a:xfrm>
            <a:off x="1280556" y="3059668"/>
            <a:ext cx="9323108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2100" dirty="0"/>
              <a:t>Lo scopo del sistema di controllo automatico della velocità è di mantenere il veicolo ad una velocità costante nonostante i disturbi esterni.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E01746F1-DFB0-09E7-B41C-A687F6896460}"/>
              </a:ext>
            </a:extLst>
          </p:cNvPr>
          <p:cNvSpPr txBox="1"/>
          <p:nvPr/>
        </p:nvSpPr>
        <p:spPr>
          <a:xfrm>
            <a:off x="6103219" y="6227057"/>
            <a:ext cx="4417812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dirty="0"/>
              <a:t>Fig.1  Valori utilizzati per lo studio del sistema</a:t>
            </a:r>
          </a:p>
          <a:p>
            <a:endParaRPr lang="it-IT" dirty="0"/>
          </a:p>
        </p:txBody>
      </p:sp>
      <p:pic>
        <p:nvPicPr>
          <p:cNvPr id="17" name="Immagine 16">
            <a:extLst>
              <a:ext uri="{FF2B5EF4-FFF2-40B4-BE49-F238E27FC236}">
                <a16:creationId xmlns:a16="http://schemas.microsoft.com/office/drawing/2014/main" id="{C42C31C6-FC1D-E2E8-0893-318CB72BDAD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0566" t="63234" r="14744" b="7234"/>
          <a:stretch/>
        </p:blipFill>
        <p:spPr>
          <a:xfrm>
            <a:off x="2057097" y="6128134"/>
            <a:ext cx="1979629" cy="59334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0880A0ED-3C71-245F-A5CE-43A3C6BDDC5E}"/>
              </a:ext>
            </a:extLst>
          </p:cNvPr>
          <p:cNvSpPr txBox="1"/>
          <p:nvPr/>
        </p:nvSpPr>
        <p:spPr>
          <a:xfrm>
            <a:off x="9481458" y="5312094"/>
            <a:ext cx="1086458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Nnbbjbj</a:t>
            </a:r>
          </a:p>
          <a:p>
            <a:endParaRPr lang="it-IT" dirty="0">
              <a:solidFill>
                <a:schemeClr val="bg1"/>
              </a:solidFill>
            </a:endParaRPr>
          </a:p>
        </p:txBody>
      </p:sp>
      <p:pic>
        <p:nvPicPr>
          <p:cNvPr id="21" name="Immagine 20">
            <a:extLst>
              <a:ext uri="{FF2B5EF4-FFF2-40B4-BE49-F238E27FC236}">
                <a16:creationId xmlns:a16="http://schemas.microsoft.com/office/drawing/2014/main" id="{B92CABF5-7304-876B-17CA-DA5042FE21B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7704" t="56960" r="23164" b="-724"/>
          <a:stretch/>
        </p:blipFill>
        <p:spPr>
          <a:xfrm>
            <a:off x="9459524" y="5227229"/>
            <a:ext cx="1108391" cy="646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9428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37E548-29F1-7346-071E-7ACF55A106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58073C-A55F-84C3-8A2B-9C377F3D9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latin typeface="Abadi" panose="020B0604020104020204" pitchFamily="34" charset="0"/>
              </a:rPr>
              <a:t>PROFILO DEL SISTEMA (2/3)</a:t>
            </a:r>
            <a:endParaRPr lang="it-IT" dirty="0"/>
          </a:p>
        </p:txBody>
      </p:sp>
      <p:sp>
        <p:nvSpPr>
          <p:cNvPr id="24" name="Segnaposto numero diapositiva 23">
            <a:extLst>
              <a:ext uri="{FF2B5EF4-FFF2-40B4-BE49-F238E27FC236}">
                <a16:creationId xmlns:a16="http://schemas.microsoft.com/office/drawing/2014/main" id="{37445495-ACE5-A13E-7F5C-C7AA8D032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4</a:t>
            </a:fld>
            <a:endParaRPr lang="en-US"/>
          </a:p>
        </p:txBody>
      </p:sp>
      <p:pic>
        <p:nvPicPr>
          <p:cNvPr id="1026" name="Picture 2" descr="Vista laterale">
            <a:extLst>
              <a:ext uri="{FF2B5EF4-FFF2-40B4-BE49-F238E27FC236}">
                <a16:creationId xmlns:a16="http://schemas.microsoft.com/office/drawing/2014/main" id="{5C957C59-D2EF-ABB9-8ACB-80D3B6C504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1658" y1="47533" x2="53366" y2="47680"/>
                        <a14:foregroundMark x1="35938" y1="46181" x2="49622" y2="47358"/>
                        <a14:foregroundMark x1="49322" y1="48046" x2="40430" y2="48611"/>
                        <a14:foregroundMark x1="53318" y1="47793" x2="51489" y2="47909"/>
                        <a14:foregroundMark x1="54927" y1="48611" x2="58105" y2="48611"/>
                        <a14:foregroundMark x1="40430" y1="48611" x2="49077" y2="48611"/>
                        <a14:foregroundMark x1="58105" y1="48611" x2="63477" y2="50000"/>
                        <a14:foregroundMark x1="40137" y1="41667" x2="34766" y2="41146"/>
                        <a14:foregroundMark x1="34766" y1="41146" x2="34766" y2="41146"/>
                        <a14:foregroundMark x1="30469" y1="39063" x2="33008" y2="37326"/>
                        <a14:foregroundMark x1="33008" y1="37153" x2="35703" y2="36088"/>
                        <a14:foregroundMark x1="33887" y1="36632" x2="34473" y2="36632"/>
                        <a14:foregroundMark x1="17285" y1="62153" x2="16406" y2="60417"/>
                        <a14:foregroundMark x1="18945" y1="46007" x2="24316" y2="44444"/>
                        <a14:foregroundMark x1="17969" y1="46181" x2="18750" y2="45660"/>
                        <a14:foregroundMark x1="23242" y1="44097" x2="25977" y2="43229"/>
                        <a14:foregroundMark x1="64648" y1="48264" x2="82910" y2="53993"/>
                        <a14:foregroundMark x1="82910" y1="53993" x2="71875" y2="51389"/>
                        <a14:foregroundMark x1="71875" y1="51389" x2="77148" y2="53993"/>
                        <a14:foregroundMark x1="77148" y1="53993" x2="77246" y2="54340"/>
                        <a14:foregroundMark x1="69434" y1="72049" x2="75684" y2="73264"/>
                        <a14:foregroundMark x1="75684" y1="73264" x2="77051" y2="72569"/>
                        <a14:foregroundMark x1="35254" y1="70313" x2="47461" y2="69444"/>
                        <a14:foregroundMark x1="47461" y1="69444" x2="53418" y2="70139"/>
                        <a14:foregroundMark x1="33203" y1="63021" x2="32031" y2="71007"/>
                        <a14:foregroundMark x1="32031" y1="71007" x2="29207" y2="72030"/>
                        <a14:foregroundMark x1="26042" y1="72036" x2="24219" y2="69792"/>
                        <a14:foregroundMark x1="25691" y1="72903" x2="24316" y2="69792"/>
                        <a14:foregroundMark x1="32617" y1="71875" x2="27832" y2="73438"/>
                        <a14:foregroundMark x1="26362" y1="72749" x2="25977" y2="72569"/>
                        <a14:foregroundMark x1="28516" y1="75174" x2="28069" y2="74813"/>
                        <a14:foregroundMark x1="25586" y1="74132" x2="25716" y2="74247"/>
                        <a14:foregroundMark x1="47656" y1="46701" x2="52051" y2="51215"/>
                        <a14:foregroundMark x1="52051" y1="51215" x2="52051" y2="47743"/>
                        <a14:foregroundMark x1="53613" y1="51563" x2="52441" y2="50694"/>
                        <a14:foregroundMark x1="53809" y1="51910" x2="55371" y2="50347"/>
                        <a14:foregroundMark x1="53809" y1="50347" x2="53809" y2="51389"/>
                        <a14:foregroundMark x1="52015" y1="36079" x2="61621" y2="47049"/>
                        <a14:foregroundMark x1="39173" y1="36148" x2="39453" y2="36111"/>
                        <a14:foregroundMark x1="35547" y1="36632" x2="37225" y2="36408"/>
                        <a14:foregroundMark x1="35938" y1="35764" x2="37537" y2="35537"/>
                        <a14:foregroundMark x1="56250" y1="38889" x2="64844" y2="46701"/>
                        <a14:foregroundMark x1="64844" y1="46701" x2="65234" y2="47222"/>
                        <a14:foregroundMark x1="44531" y1="35590" x2="40430" y2="35764"/>
                        <a14:foregroundMark x1="46777" y1="35417" x2="47942" y2="35287"/>
                        <a14:foregroundMark x1="47850" y1="35546" x2="45893" y2="35111"/>
                        <a14:foregroundMark x1="45322" y1="35243" x2="44629" y2="35243"/>
                        <a14:foregroundMark x1="40332" y1="35243" x2="39388" y2="35548"/>
                        <a14:foregroundMark x1="37550" y1="35502" x2="33301" y2="36979"/>
                        <a14:foregroundMark x1="33301" y1="36979" x2="33301" y2="36979"/>
                        <a14:foregroundMark x1="38672" y1="35417" x2="39453" y2="35417"/>
                        <a14:foregroundMark x1="37793" y1="35590" x2="38477" y2="35590"/>
                        <a14:foregroundMark x1="48242" y1="35417" x2="49219" y2="35590"/>
                        <a14:backgroundMark x1="19531" y1="69271" x2="24512" y2="73958"/>
                        <a14:backgroundMark x1="24512" y1="73958" x2="19727" y2="74479"/>
                        <a14:backgroundMark x1="19727" y1="74479" x2="22656" y2="75174"/>
                        <a14:backgroundMark x1="33704" y1="74561" x2="35183" y2="73375"/>
                        <a14:backgroundMark x1="31641" y1="76215" x2="32965" y2="75153"/>
                        <a14:backgroundMark x1="52814" y1="71754" x2="64551" y2="72569"/>
                        <a14:backgroundMark x1="64551" y1="72569" x2="69141" y2="76910"/>
                        <a14:backgroundMark x1="69141" y1="76910" x2="34766" y2="75521"/>
                        <a14:backgroundMark x1="70508" y1="76042" x2="70898" y2="75521"/>
                        <a14:backgroundMark x1="77441" y1="75521" x2="82324" y2="71528"/>
                        <a14:backgroundMark x1="82324" y1="71528" x2="80664" y2="74653"/>
                        <a14:backgroundMark x1="77246" y1="75347" x2="76465" y2="75868"/>
                        <a14:backgroundMark x1="70996" y1="76042" x2="71680" y2="76389"/>
                        <a14:backgroundMark x1="71387" y1="76042" x2="71777" y2="76215"/>
                        <a14:backgroundMark x1="72070" y1="76389" x2="72363" y2="76389"/>
                        <a14:backgroundMark x1="76270" y1="76389" x2="75684" y2="76910"/>
                        <a14:backgroundMark x1="76270" y1="76042" x2="75879" y2="76389"/>
                        <a14:backgroundMark x1="25195" y1="74132" x2="25531" y2="74240"/>
                        <a14:backgroundMark x1="25391" y1="75000" x2="27539" y2="76042"/>
                        <a14:backgroundMark x1="29980" y1="75868" x2="31348" y2="75694"/>
                        <a14:backgroundMark x1="44429" y1="34684" x2="44197" y2="34672"/>
                        <a14:backgroundMark x1="51660" y1="35069" x2="49463" y2="34952"/>
                        <a14:backgroundMark x1="47309" y1="33366" x2="47461" y2="33333"/>
                        <a14:backgroundMark x1="43986" y1="34092" x2="44200" y2="34045"/>
                        <a14:backgroundMark x1="47461" y1="33333" x2="42090" y2="30382"/>
                        <a14:backgroundMark x1="42090" y1="30382" x2="47754" y2="32118"/>
                        <a14:backgroundMark x1="44247" y1="31801" x2="41992" y2="31597"/>
                        <a14:backgroundMark x1="47754" y1="32118" x2="44630" y2="31836"/>
                        <a14:backgroundMark x1="41992" y1="31597" x2="43517" y2="32139"/>
                        <a14:backgroundMark x1="48047" y1="31250" x2="48981" y2="32144"/>
                        <a14:backgroundMark x1="37891" y1="34549" x2="38166" y2="34549"/>
                        <a14:backgroundMark x1="45508" y1="34722" x2="45898" y2="34722"/>
                        <a14:backgroundMark x1="45996" y1="34549" x2="46094" y2="34549"/>
                        <a14:backgroundMark x1="48145" y1="34722" x2="48438" y2="347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0477" y="4084154"/>
            <a:ext cx="4415855" cy="2483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reccia a destra 3">
            <a:extLst>
              <a:ext uri="{FF2B5EF4-FFF2-40B4-BE49-F238E27FC236}">
                <a16:creationId xmlns:a16="http://schemas.microsoft.com/office/drawing/2014/main" id="{14FAD46F-053D-1EF4-E5B2-D66F7ED45FBA}"/>
              </a:ext>
            </a:extLst>
          </p:cNvPr>
          <p:cNvSpPr/>
          <p:nvPr/>
        </p:nvSpPr>
        <p:spPr>
          <a:xfrm>
            <a:off x="10140655" y="5484064"/>
            <a:ext cx="867266" cy="28987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Freccia a destra 5">
            <a:extLst>
              <a:ext uri="{FF2B5EF4-FFF2-40B4-BE49-F238E27FC236}">
                <a16:creationId xmlns:a16="http://schemas.microsoft.com/office/drawing/2014/main" id="{888BB63E-ED4E-9AB7-33EB-8CB20E7B5B7B}"/>
              </a:ext>
            </a:extLst>
          </p:cNvPr>
          <p:cNvSpPr/>
          <p:nvPr/>
        </p:nvSpPr>
        <p:spPr>
          <a:xfrm rot="5400000">
            <a:off x="7862940" y="6056637"/>
            <a:ext cx="446515" cy="34241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Freccia a destra 6">
            <a:extLst>
              <a:ext uri="{FF2B5EF4-FFF2-40B4-BE49-F238E27FC236}">
                <a16:creationId xmlns:a16="http://schemas.microsoft.com/office/drawing/2014/main" id="{86832D67-33F8-E65B-86EA-61B65A8FF68F}"/>
              </a:ext>
            </a:extLst>
          </p:cNvPr>
          <p:cNvSpPr/>
          <p:nvPr/>
        </p:nvSpPr>
        <p:spPr>
          <a:xfrm rot="16200000">
            <a:off x="7798843" y="4366348"/>
            <a:ext cx="575798" cy="34350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Freccia a destra 7">
            <a:extLst>
              <a:ext uri="{FF2B5EF4-FFF2-40B4-BE49-F238E27FC236}">
                <a16:creationId xmlns:a16="http://schemas.microsoft.com/office/drawing/2014/main" id="{FC6D1268-E7E8-4617-1305-0BC58A777482}"/>
              </a:ext>
            </a:extLst>
          </p:cNvPr>
          <p:cNvSpPr/>
          <p:nvPr/>
        </p:nvSpPr>
        <p:spPr>
          <a:xfrm rot="10800000">
            <a:off x="5587733" y="5477099"/>
            <a:ext cx="867266" cy="28987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132E9822-5FB4-19BD-F5D3-D3EB0983772B}"/>
              </a:ext>
            </a:extLst>
          </p:cNvPr>
          <p:cNvSpPr txBox="1"/>
          <p:nvPr/>
        </p:nvSpPr>
        <p:spPr>
          <a:xfrm>
            <a:off x="8201654" y="4427954"/>
            <a:ext cx="449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Fn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7CD68183-2CD3-1EBF-0AB3-764159D07809}"/>
              </a:ext>
            </a:extLst>
          </p:cNvPr>
          <p:cNvSpPr txBox="1"/>
          <p:nvPr/>
        </p:nvSpPr>
        <p:spPr>
          <a:xfrm>
            <a:off x="8257406" y="5960264"/>
            <a:ext cx="460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Fp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5BCAD5BD-AB74-9D29-F4B3-2A30DCF83DB2}"/>
              </a:ext>
            </a:extLst>
          </p:cNvPr>
          <p:cNvSpPr txBox="1"/>
          <p:nvPr/>
        </p:nvSpPr>
        <p:spPr>
          <a:xfrm>
            <a:off x="10346673" y="5224824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u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47A52187-F86B-1832-499D-5A9619C680C8}"/>
              </a:ext>
            </a:extLst>
          </p:cNvPr>
          <p:cNvSpPr txBox="1"/>
          <p:nvPr/>
        </p:nvSpPr>
        <p:spPr>
          <a:xfrm>
            <a:off x="5868301" y="5179096"/>
            <a:ext cx="444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bv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34C36D60-59FB-7580-C97C-0FA4F9B0E4A6}"/>
              </a:ext>
            </a:extLst>
          </p:cNvPr>
          <p:cNvSpPr txBox="1"/>
          <p:nvPr/>
        </p:nvSpPr>
        <p:spPr>
          <a:xfrm>
            <a:off x="3537582" y="3449781"/>
            <a:ext cx="72934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(Eq.3)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402F1117-35C8-A649-4CAC-03126B2E8210}"/>
              </a:ext>
            </a:extLst>
          </p:cNvPr>
          <p:cNvSpPr txBox="1"/>
          <p:nvPr/>
        </p:nvSpPr>
        <p:spPr>
          <a:xfrm>
            <a:off x="3550321" y="4862058"/>
            <a:ext cx="72934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dirty="0"/>
              <a:t>(Eq.5)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0" name="Segnaposto contenuto 2">
                <a:extLst>
                  <a:ext uri="{FF2B5EF4-FFF2-40B4-BE49-F238E27FC236}">
                    <a16:creationId xmlns:a16="http://schemas.microsoft.com/office/drawing/2014/main" id="{0172B9D9-BE7D-0DAC-BAAA-342730BEF0CA}"/>
                  </a:ext>
                </a:extLst>
              </p:cNvPr>
              <p:cNvSpPr>
                <a:spLocks noGrp="1"/>
              </p:cNvSpPr>
              <p:nvPr/>
            </p:nvSpPr>
            <p:spPr>
              <a:xfrm>
                <a:off x="673608" y="1905793"/>
                <a:ext cx="5422390" cy="3117848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 fontScale="85000" lnSpcReduction="10000"/>
              </a:bodyPr>
              <a:lstStyle>
                <a:lvl1pPr marL="306000" indent="-306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8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1pPr>
                <a:lvl2pPr marL="630000" indent="-306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6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2pPr>
                <a:lvl3pPr marL="900000" indent="-270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4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3pPr>
                <a:lvl4pPr marL="1242000" indent="-234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4pPr>
                <a:lvl5pPr marL="1602000" indent="-234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5pPr>
                <a:lvl6pPr marL="19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6pPr>
                <a:lvl7pPr marL="22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7pPr>
                <a:lvl8pPr marL="25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8pPr>
                <a:lvl9pPr marL="28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it-IT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             </m:t>
                    </m:r>
                    <m:r>
                      <a:rPr lang="it-IT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𝑚</m:t>
                    </m:r>
                    <m:acc>
                      <m:accPr>
                        <m:chr m:val="̇"/>
                        <m:ctrlPr>
                          <a:rPr lang="it-IT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it-IT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acc>
                    <m:r>
                      <a:rPr lang="it-IT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it-IT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𝑏𝑣</m:t>
                    </m:r>
                    <m:r>
                      <a:rPr lang="it-IT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it-IT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it-IT" b="0" dirty="0">
                    <a:solidFill>
                      <a:schemeClr val="tx1"/>
                    </a:solidFill>
                  </a:rPr>
                  <a:t>                             (Eq.1)</a:t>
                </a:r>
              </a:p>
              <a:p>
                <a:pPr marL="0" indent="0">
                  <a:buNone/>
                </a:pPr>
                <a:endParaRPr lang="it-IT" b="0" dirty="0">
                  <a:solidFill>
                    <a:schemeClr val="tx1"/>
                  </a:solidFill>
                </a:endParaRP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it-IT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                    </m:t>
                    </m:r>
                    <m:r>
                      <a:rPr lang="it-IT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𝑦</m:t>
                    </m:r>
                    <m:r>
                      <a:rPr lang="it-IT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it-IT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𝑣</m:t>
                    </m:r>
                    <m:r>
                      <a:rPr lang="it-IT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it-IT" b="0" dirty="0">
                    <a:solidFill>
                      <a:schemeClr val="tx1"/>
                    </a:solidFill>
                  </a:rPr>
                  <a:t>                                   (Eq.2)</a:t>
                </a:r>
                <a:endParaRPr lang="it-IT" dirty="0">
                  <a:solidFill>
                    <a:schemeClr val="tx1"/>
                  </a:solidFill>
                </a:endParaRPr>
              </a:p>
              <a:p>
                <a:pPr marL="0" indent="0">
                  <a:buNone/>
                </a:pPr>
                <a:endParaRPr lang="it-IT" b="0" dirty="0">
                  <a:solidFill>
                    <a:schemeClr val="tx1"/>
                  </a:solidFill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acc>
                        <m:accPr>
                          <m:chr m:val="̇"/>
                          <m:ctrlPr>
                            <a:rPr lang="it-IT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it-IT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  <m:r>
                        <a:rPr lang="it-IT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it-IT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̇"/>
                              <m:ctrlPr>
                                <a:rPr lang="it-IT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it-IT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</m:acc>
                        </m:e>
                      </m:d>
                      <m:r>
                        <a:rPr lang="it-IT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d>
                        <m:dPr>
                          <m:begChr m:val="["/>
                          <m:endChr m:val="]"/>
                          <m:ctrlPr>
                            <a:rPr lang="it-IT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it-IT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it-IT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it-IT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num>
                            <m:den>
                              <m:r>
                                <a:rPr lang="it-IT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den>
                          </m:f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lang="it-IT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</m:d>
                      <m:r>
                        <a:rPr lang="it-IT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begChr m:val="["/>
                          <m:endChr m:val="]"/>
                          <m:ctrlPr>
                            <a:rPr lang="it-IT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it-IT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it-IT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it-IT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den>
                          </m:f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lang="it-IT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</m:d>
                      <m:r>
                        <a:rPr lang="it-IT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   </m:t>
                      </m:r>
                      <m:r>
                        <a:rPr lang="it-IT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</m:oMath>
                  </m:oMathPara>
                </a14:m>
                <a:endParaRPr lang="it-IT" dirty="0">
                  <a:solidFill>
                    <a:schemeClr val="tx1"/>
                  </a:solidFill>
                </a:endParaRPr>
              </a:p>
              <a:p>
                <a:pPr marL="0" indent="0">
                  <a:buNone/>
                </a:pPr>
                <a:endParaRPr lang="it-IT" dirty="0">
                  <a:solidFill>
                    <a:schemeClr val="tx1"/>
                  </a:solidFill>
                </a:endParaRP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it-IT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                  </m:t>
                    </m:r>
                    <m:r>
                      <a:rPr lang="it-IT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𝑦</m:t>
                    </m:r>
                    <m:r>
                      <a:rPr lang="it-IT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it-IT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  <m:r>
                      <a:rPr lang="it-IT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[</m:t>
                    </m:r>
                    <m:r>
                      <a:rPr lang="it-IT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𝑣</m:t>
                    </m:r>
                    <m:r>
                      <a:rPr lang="it-IT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it-IT" b="0" dirty="0">
                    <a:solidFill>
                      <a:schemeClr val="tx1"/>
                    </a:solidFill>
                  </a:rPr>
                  <a:t>                              (Eq.4)                                        </a:t>
                </a:r>
              </a:p>
              <a:p>
                <a:pPr marL="0" indent="0">
                  <a:buNone/>
                </a:pPr>
                <a:endParaRPr lang="it-IT" b="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20" name="Segnaposto contenuto 2">
                <a:extLst>
                  <a:ext uri="{FF2B5EF4-FFF2-40B4-BE49-F238E27FC236}">
                    <a16:creationId xmlns:a16="http://schemas.microsoft.com/office/drawing/2014/main" id="{0172B9D9-BE7D-0DAC-BAAA-342730BEF0C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3608" y="1905793"/>
                <a:ext cx="5422390" cy="311784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4" name="Immagine 13">
            <a:extLst>
              <a:ext uri="{FF2B5EF4-FFF2-40B4-BE49-F238E27FC236}">
                <a16:creationId xmlns:a16="http://schemas.microsoft.com/office/drawing/2014/main" id="{0FBB0C67-0D98-6274-8C8A-C62521E7BE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5162" y="4697111"/>
            <a:ext cx="2795007" cy="707748"/>
          </a:xfrm>
          <a:prstGeom prst="rect">
            <a:avLst/>
          </a:prstGeom>
        </p:spPr>
      </p:pic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A844D696-AFB0-25B8-CB93-C95B96DADA53}"/>
              </a:ext>
            </a:extLst>
          </p:cNvPr>
          <p:cNvSpPr txBox="1"/>
          <p:nvPr/>
        </p:nvSpPr>
        <p:spPr>
          <a:xfrm>
            <a:off x="5891822" y="2095739"/>
            <a:ext cx="4731167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Applicando la seconda legge di Newton, </a:t>
            </a:r>
          </a:p>
          <a:p>
            <a:r>
              <a:rPr lang="it-IT" dirty="0"/>
              <a:t>si arriva all’</a:t>
            </a:r>
            <a:r>
              <a:rPr lang="it-IT" dirty="0" err="1"/>
              <a:t>eq</a:t>
            </a:r>
            <a:r>
              <a:rPr lang="it-IT" dirty="0"/>
              <a:t>. (1)</a:t>
            </a:r>
            <a:r>
              <a:rPr lang="it-IT" dirty="0">
                <a:solidFill>
                  <a:srgbClr val="F5A700"/>
                </a:solidFill>
              </a:rPr>
              <a:t> </a:t>
            </a:r>
            <a:r>
              <a:rPr lang="it-IT" b="1" dirty="0">
                <a:solidFill>
                  <a:srgbClr val="F5A700"/>
                </a:solidFill>
              </a:rPr>
              <a:t>[variabile di controllo]</a:t>
            </a:r>
          </a:p>
          <a:p>
            <a:endParaRPr lang="it-IT" dirty="0"/>
          </a:p>
          <a:p>
            <a:r>
              <a:rPr lang="it-IT" dirty="0"/>
              <a:t>           L’</a:t>
            </a:r>
            <a:r>
              <a:rPr lang="it-IT" dirty="0" err="1"/>
              <a:t>eq</a:t>
            </a:r>
            <a:r>
              <a:rPr lang="it-IT" dirty="0"/>
              <a:t>. (2) </a:t>
            </a:r>
            <a:r>
              <a:rPr lang="it-IT" b="1" dirty="0">
                <a:solidFill>
                  <a:srgbClr val="F5A700"/>
                </a:solidFill>
              </a:rPr>
              <a:t>[variabile controllata]</a:t>
            </a:r>
          </a:p>
          <a:p>
            <a:endParaRPr lang="it-IT" dirty="0"/>
          </a:p>
          <a:p>
            <a:r>
              <a:rPr lang="it-IT" dirty="0"/>
              <a:t>La rappresentazione dello spazio degli stati</a:t>
            </a:r>
          </a:p>
          <a:p>
            <a:r>
              <a:rPr lang="it-IT" dirty="0"/>
              <a:t>                        </a:t>
            </a:r>
            <a:r>
              <a:rPr lang="it-IT" dirty="0" err="1"/>
              <a:t>eq</a:t>
            </a:r>
            <a:r>
              <a:rPr lang="it-IT" dirty="0"/>
              <a:t>. (3) e </a:t>
            </a:r>
            <a:r>
              <a:rPr lang="it-IT" dirty="0" err="1"/>
              <a:t>eq</a:t>
            </a:r>
            <a:r>
              <a:rPr lang="it-IT" dirty="0"/>
              <a:t>. (4)</a:t>
            </a:r>
          </a:p>
          <a:p>
            <a:endParaRPr lang="it-IT" dirty="0"/>
          </a:p>
          <a:p>
            <a:endParaRPr lang="it-IT" dirty="0"/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C3587E50-8F75-0801-7B15-1374B90AB476}"/>
              </a:ext>
            </a:extLst>
          </p:cNvPr>
          <p:cNvSpPr txBox="1"/>
          <p:nvPr/>
        </p:nvSpPr>
        <p:spPr>
          <a:xfrm>
            <a:off x="446766" y="5763518"/>
            <a:ext cx="436568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>
                <a:solidFill>
                  <a:srgbClr val="F5A700"/>
                </a:solidFill>
              </a:rPr>
              <a:t>Funzione di trasferimento </a:t>
            </a:r>
            <a:r>
              <a:rPr lang="it-IT" dirty="0"/>
              <a:t>del sistema </a:t>
            </a:r>
          </a:p>
          <a:p>
            <a:pPr algn="ctr"/>
            <a:r>
              <a:rPr lang="it-IT" dirty="0"/>
              <a:t>di controllo </a:t>
            </a:r>
            <a:r>
              <a:rPr lang="it-IT" dirty="0" err="1"/>
              <a:t>eq</a:t>
            </a:r>
            <a:r>
              <a:rPr lang="it-IT" dirty="0"/>
              <a:t>. (5)</a:t>
            </a:r>
          </a:p>
          <a:p>
            <a:endParaRPr lang="it-IT" dirty="0"/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5D7C5DCE-4102-4579-E124-8045007DA6DE}"/>
              </a:ext>
            </a:extLst>
          </p:cNvPr>
          <p:cNvSpPr txBox="1"/>
          <p:nvPr/>
        </p:nvSpPr>
        <p:spPr>
          <a:xfrm>
            <a:off x="5163817" y="6432003"/>
            <a:ext cx="60889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dirty="0"/>
              <a:t>Fig.2 M</a:t>
            </a:r>
            <a:r>
              <a:rPr lang="it-IT" sz="1600" dirty="0">
                <a:effectLst/>
              </a:rPr>
              <a:t>odello semplificato della dinamica del sistema</a:t>
            </a:r>
            <a:endParaRPr lang="it-IT" sz="1600" dirty="0"/>
          </a:p>
        </p:txBody>
      </p:sp>
    </p:spTree>
    <p:extLst>
      <p:ext uri="{BB962C8B-B14F-4D97-AF65-F5344CB8AC3E}">
        <p14:creationId xmlns:p14="http://schemas.microsoft.com/office/powerpoint/2010/main" val="20579950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693785-B5E9-8958-CAC9-E8A6DF3CF9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923DA48-9AE3-9642-C29C-C11E1CF2B4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latin typeface="Abadi" panose="020B0604020104020204" pitchFamily="34" charset="0"/>
              </a:rPr>
              <a:t>PROFILO DEL SISTEMA (3/3)</a:t>
            </a:r>
            <a:endParaRPr lang="it-IT" dirty="0"/>
          </a:p>
        </p:txBody>
      </p:sp>
      <p:pic>
        <p:nvPicPr>
          <p:cNvPr id="6" name="Segnaposto contenuto 5">
            <a:extLst>
              <a:ext uri="{FF2B5EF4-FFF2-40B4-BE49-F238E27FC236}">
                <a16:creationId xmlns:a16="http://schemas.microsoft.com/office/drawing/2014/main" id="{E8738B66-28B8-432A-F64F-33B1BAAFE4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6188" y="4041419"/>
            <a:ext cx="10167937" cy="2473670"/>
          </a:xfrm>
          <a:prstGeom prst="rect">
            <a:avLst/>
          </a:prstGeom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89C4CCA-2803-1230-02AB-0D1D613E52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5</a:t>
            </a:fld>
            <a:endParaRPr lang="en-US"/>
          </a:p>
        </p:txBody>
      </p:sp>
      <p:pic>
        <p:nvPicPr>
          <p:cNvPr id="1026" name="Picture 2" descr="Vista laterale">
            <a:extLst>
              <a:ext uri="{FF2B5EF4-FFF2-40B4-BE49-F238E27FC236}">
                <a16:creationId xmlns:a16="http://schemas.microsoft.com/office/drawing/2014/main" id="{CB6053A7-4615-C464-A812-41DC997A19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51658" y1="47533" x2="53366" y2="47680"/>
                        <a14:foregroundMark x1="35938" y1="46181" x2="49622" y2="47358"/>
                        <a14:foregroundMark x1="49322" y1="48046" x2="40430" y2="48611"/>
                        <a14:foregroundMark x1="53318" y1="47793" x2="51489" y2="47909"/>
                        <a14:foregroundMark x1="54927" y1="48611" x2="58105" y2="48611"/>
                        <a14:foregroundMark x1="40430" y1="48611" x2="49077" y2="48611"/>
                        <a14:foregroundMark x1="58105" y1="48611" x2="63477" y2="50000"/>
                        <a14:foregroundMark x1="40137" y1="41667" x2="34766" y2="41146"/>
                        <a14:foregroundMark x1="34766" y1="41146" x2="34766" y2="41146"/>
                        <a14:foregroundMark x1="30469" y1="39063" x2="33008" y2="37326"/>
                        <a14:foregroundMark x1="33008" y1="37153" x2="35703" y2="36088"/>
                        <a14:foregroundMark x1="33887" y1="36632" x2="34473" y2="36632"/>
                        <a14:foregroundMark x1="17285" y1="62153" x2="16406" y2="60417"/>
                        <a14:foregroundMark x1="18945" y1="46007" x2="24316" y2="44444"/>
                        <a14:foregroundMark x1="17969" y1="46181" x2="18750" y2="45660"/>
                        <a14:foregroundMark x1="23242" y1="44097" x2="25977" y2="43229"/>
                        <a14:foregroundMark x1="64648" y1="48264" x2="82910" y2="53993"/>
                        <a14:foregroundMark x1="82910" y1="53993" x2="71875" y2="51389"/>
                        <a14:foregroundMark x1="71875" y1="51389" x2="77148" y2="53993"/>
                        <a14:foregroundMark x1="77148" y1="53993" x2="77246" y2="54340"/>
                        <a14:foregroundMark x1="69434" y1="72049" x2="75684" y2="73264"/>
                        <a14:foregroundMark x1="75684" y1="73264" x2="77051" y2="72569"/>
                        <a14:foregroundMark x1="35254" y1="70313" x2="47461" y2="69444"/>
                        <a14:foregroundMark x1="47461" y1="69444" x2="53418" y2="70139"/>
                        <a14:foregroundMark x1="33203" y1="63021" x2="32031" y2="71007"/>
                        <a14:foregroundMark x1="32031" y1="71007" x2="29207" y2="72030"/>
                        <a14:foregroundMark x1="26042" y1="72036" x2="24219" y2="69792"/>
                        <a14:foregroundMark x1="25691" y1="72903" x2="24316" y2="69792"/>
                        <a14:foregroundMark x1="32617" y1="71875" x2="27832" y2="73438"/>
                        <a14:foregroundMark x1="26362" y1="72749" x2="25977" y2="72569"/>
                        <a14:foregroundMark x1="28516" y1="75174" x2="28069" y2="74813"/>
                        <a14:foregroundMark x1="25586" y1="74132" x2="25716" y2="74247"/>
                        <a14:foregroundMark x1="47656" y1="46701" x2="52051" y2="51215"/>
                        <a14:foregroundMark x1="52051" y1="51215" x2="52051" y2="47743"/>
                        <a14:foregroundMark x1="53613" y1="51563" x2="52441" y2="50694"/>
                        <a14:foregroundMark x1="53809" y1="51910" x2="55371" y2="50347"/>
                        <a14:foregroundMark x1="53809" y1="50347" x2="53809" y2="51389"/>
                        <a14:foregroundMark x1="52015" y1="36079" x2="61621" y2="47049"/>
                        <a14:foregroundMark x1="39173" y1="36148" x2="39453" y2="36111"/>
                        <a14:foregroundMark x1="35547" y1="36632" x2="37225" y2="36408"/>
                        <a14:foregroundMark x1="35938" y1="35764" x2="37537" y2="35537"/>
                        <a14:foregroundMark x1="56250" y1="38889" x2="64844" y2="46701"/>
                        <a14:foregroundMark x1="64844" y1="46701" x2="65234" y2="47222"/>
                        <a14:foregroundMark x1="44531" y1="35590" x2="40430" y2="35764"/>
                        <a14:foregroundMark x1="46777" y1="35417" x2="47942" y2="35287"/>
                        <a14:foregroundMark x1="47850" y1="35546" x2="45893" y2="35111"/>
                        <a14:foregroundMark x1="45322" y1="35243" x2="44629" y2="35243"/>
                        <a14:foregroundMark x1="40332" y1="35243" x2="39388" y2="35548"/>
                        <a14:foregroundMark x1="37550" y1="35502" x2="33301" y2="36979"/>
                        <a14:foregroundMark x1="33301" y1="36979" x2="33301" y2="36979"/>
                        <a14:foregroundMark x1="38672" y1="35417" x2="39453" y2="35417"/>
                        <a14:foregroundMark x1="37793" y1="35590" x2="38477" y2="35590"/>
                        <a14:foregroundMark x1="48242" y1="35417" x2="49219" y2="35590"/>
                        <a14:backgroundMark x1="19531" y1="69271" x2="24512" y2="73958"/>
                        <a14:backgroundMark x1="24512" y1="73958" x2="19727" y2="74479"/>
                        <a14:backgroundMark x1="19727" y1="74479" x2="22656" y2="75174"/>
                        <a14:backgroundMark x1="33704" y1="74561" x2="35183" y2="73375"/>
                        <a14:backgroundMark x1="31641" y1="76215" x2="32965" y2="75153"/>
                        <a14:backgroundMark x1="52814" y1="71754" x2="64551" y2="72569"/>
                        <a14:backgroundMark x1="64551" y1="72569" x2="69141" y2="76910"/>
                        <a14:backgroundMark x1="69141" y1="76910" x2="34766" y2="75521"/>
                        <a14:backgroundMark x1="70508" y1="76042" x2="70898" y2="75521"/>
                        <a14:backgroundMark x1="77441" y1="75521" x2="82324" y2="71528"/>
                        <a14:backgroundMark x1="82324" y1="71528" x2="80664" y2="74653"/>
                        <a14:backgroundMark x1="77246" y1="75347" x2="76465" y2="75868"/>
                        <a14:backgroundMark x1="70996" y1="76042" x2="71680" y2="76389"/>
                        <a14:backgroundMark x1="71387" y1="76042" x2="71777" y2="76215"/>
                        <a14:backgroundMark x1="72070" y1="76389" x2="72363" y2="76389"/>
                        <a14:backgroundMark x1="76270" y1="76389" x2="75684" y2="76910"/>
                        <a14:backgroundMark x1="76270" y1="76042" x2="75879" y2="76389"/>
                        <a14:backgroundMark x1="25195" y1="74132" x2="25531" y2="74240"/>
                        <a14:backgroundMark x1="25391" y1="75000" x2="27539" y2="76042"/>
                        <a14:backgroundMark x1="29980" y1="75868" x2="31348" y2="75694"/>
                        <a14:backgroundMark x1="44429" y1="34684" x2="44197" y2="34672"/>
                        <a14:backgroundMark x1="51660" y1="35069" x2="49463" y2="34952"/>
                        <a14:backgroundMark x1="47309" y1="33366" x2="47461" y2="33333"/>
                        <a14:backgroundMark x1="43986" y1="34092" x2="44200" y2="34045"/>
                        <a14:backgroundMark x1="47461" y1="33333" x2="42090" y2="30382"/>
                        <a14:backgroundMark x1="42090" y1="30382" x2="47754" y2="32118"/>
                        <a14:backgroundMark x1="44247" y1="31801" x2="41992" y2="31597"/>
                        <a14:backgroundMark x1="47754" y1="32118" x2="44630" y2="31836"/>
                        <a14:backgroundMark x1="41992" y1="31597" x2="43517" y2="32139"/>
                        <a14:backgroundMark x1="48047" y1="31250" x2="48981" y2="32144"/>
                        <a14:backgroundMark x1="37891" y1="34549" x2="38166" y2="34549"/>
                        <a14:backgroundMark x1="45508" y1="34722" x2="45898" y2="34722"/>
                        <a14:backgroundMark x1="45996" y1="34549" x2="46094" y2="34549"/>
                        <a14:backgroundMark x1="48145" y1="34722" x2="48438" y2="347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58349" y="4155429"/>
            <a:ext cx="4415855" cy="2483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Control Methods For Information Spread, Control Basics, Control Methods,  Open-loop and Closed-loop Control Systems, SISO and MIMO Control Systems,  Continuous-time and Discrete-time Control Systems, Control System Design -  Information Spread in a">
            <a:extLst>
              <a:ext uri="{FF2B5EF4-FFF2-40B4-BE49-F238E27FC236}">
                <a16:creationId xmlns:a16="http://schemas.microsoft.com/office/drawing/2014/main" id="{F974C456-6CEA-D1C4-008F-5D83F7A60B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2840" y="2248794"/>
            <a:ext cx="7157656" cy="2095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00ED8EA4-683D-4FBD-F20C-8383994BCA2C}"/>
              </a:ext>
            </a:extLst>
          </p:cNvPr>
          <p:cNvSpPr txBox="1"/>
          <p:nvPr/>
        </p:nvSpPr>
        <p:spPr>
          <a:xfrm>
            <a:off x="6545789" y="4889347"/>
            <a:ext cx="836312" cy="36933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it-IT" b="1" dirty="0"/>
              <a:t>P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34F0E614-9381-F37A-2289-D53A51B2E88D}"/>
              </a:ext>
            </a:extLst>
          </p:cNvPr>
          <p:cNvSpPr txBox="1"/>
          <p:nvPr/>
        </p:nvSpPr>
        <p:spPr>
          <a:xfrm rot="5400000">
            <a:off x="5299362" y="4933059"/>
            <a:ext cx="383084" cy="295660"/>
          </a:xfrm>
          <a:prstGeom prst="triangle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endParaRPr lang="it-IT" b="1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9A1B5E04-2285-9BD8-931F-010DBA98ECF7}"/>
              </a:ext>
            </a:extLst>
          </p:cNvPr>
          <p:cNvSpPr txBox="1"/>
          <p:nvPr/>
        </p:nvSpPr>
        <p:spPr>
          <a:xfrm>
            <a:off x="5313920" y="4977981"/>
            <a:ext cx="2745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50" b="1" dirty="0"/>
              <a:t>K</a:t>
            </a:r>
            <a:endParaRPr lang="it-IT" b="1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91A2981-8CA4-4BE1-61DF-7D57468EF5A5}"/>
              </a:ext>
            </a:extLst>
          </p:cNvPr>
          <p:cNvSpPr txBox="1"/>
          <p:nvPr/>
        </p:nvSpPr>
        <p:spPr>
          <a:xfrm>
            <a:off x="3765008" y="4889347"/>
            <a:ext cx="462035" cy="36933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it-IT" b="1" dirty="0"/>
              <a:t>C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1C4CDB92-2968-55EE-80DC-D626AE5A4CCA}"/>
              </a:ext>
            </a:extLst>
          </p:cNvPr>
          <p:cNvSpPr txBox="1"/>
          <p:nvPr/>
        </p:nvSpPr>
        <p:spPr>
          <a:xfrm>
            <a:off x="670991" y="3477745"/>
            <a:ext cx="176534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1600" dirty="0"/>
              <a:t>Fig. 3 Schema a </a:t>
            </a:r>
          </a:p>
          <a:p>
            <a:pPr algn="ctr"/>
            <a:r>
              <a:rPr lang="it-IT" sz="1600" dirty="0"/>
              <a:t>Blocchi Reale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E1288F51-CD08-08D5-86E3-B95B1EC09FCE}"/>
              </a:ext>
            </a:extLst>
          </p:cNvPr>
          <p:cNvSpPr txBox="1"/>
          <p:nvPr/>
        </p:nvSpPr>
        <p:spPr>
          <a:xfrm>
            <a:off x="-729652" y="6318912"/>
            <a:ext cx="636838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1600" dirty="0"/>
              <a:t>     Fig. 4 Schema a Blocchi del sistema studiato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1B92876B-96E1-838E-3CE8-7F90C0D59611}"/>
              </a:ext>
            </a:extLst>
          </p:cNvPr>
          <p:cNvSpPr txBox="1"/>
          <p:nvPr/>
        </p:nvSpPr>
        <p:spPr>
          <a:xfrm>
            <a:off x="8927485" y="4773112"/>
            <a:ext cx="2728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dirty="0"/>
              <a:t>y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FB600647-5E73-9FB2-9583-EB0F422020C1}"/>
              </a:ext>
            </a:extLst>
          </p:cNvPr>
          <p:cNvSpPr txBox="1"/>
          <p:nvPr/>
        </p:nvSpPr>
        <p:spPr>
          <a:xfrm>
            <a:off x="8675648" y="3296528"/>
            <a:ext cx="302755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1800" dirty="0"/>
              <a:t>Differenza tra schema a blocchi reale e schema a    blocchi studiato</a:t>
            </a:r>
          </a:p>
        </p:txBody>
      </p:sp>
    </p:spTree>
    <p:extLst>
      <p:ext uri="{BB962C8B-B14F-4D97-AF65-F5344CB8AC3E}">
        <p14:creationId xmlns:p14="http://schemas.microsoft.com/office/powerpoint/2010/main" val="36948449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6562F58-262D-4E6D-F52C-90B7835D7D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0216" y="1076324"/>
            <a:ext cx="6272784" cy="1535051"/>
          </a:xfrm>
        </p:spPr>
        <p:txBody>
          <a:bodyPr anchor="b">
            <a:normAutofit/>
          </a:bodyPr>
          <a:lstStyle/>
          <a:p>
            <a:r>
              <a:rPr lang="it-IT" sz="4800" dirty="0">
                <a:latin typeface="Abadi" panose="020B0604020104020204" pitchFamily="34" charset="0"/>
              </a:rPr>
              <a:t>SPECIFICHE DI PROGETTO RICHIESTE</a:t>
            </a:r>
          </a:p>
        </p:txBody>
      </p:sp>
      <p:graphicFrame>
        <p:nvGraphicFramePr>
          <p:cNvPr id="2079" name="Segnaposto contenuto 2">
            <a:extLst>
              <a:ext uri="{FF2B5EF4-FFF2-40B4-BE49-F238E27FC236}">
                <a16:creationId xmlns:a16="http://schemas.microsoft.com/office/drawing/2014/main" id="{3C4ED442-4F76-D90A-BB4F-6670B40E7D9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23287753"/>
              </p:ext>
            </p:extLst>
          </p:nvPr>
        </p:nvGraphicFramePr>
        <p:xfrm>
          <a:off x="5080216" y="3351276"/>
          <a:ext cx="6272784" cy="28256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3181F64-8C08-E5E4-4152-EF7FF0C58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073642" y="6356350"/>
            <a:ext cx="128016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B2DC25EE-239B-4C5F-AAD1-255A7D5F1EE2}" type="slidenum">
              <a:rPr lang="en-US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  <p:pic>
        <p:nvPicPr>
          <p:cNvPr id="2050" name="Picture 2" descr="Prova Mercedes-Benz Classe A - l'auto del futuro che si guida nel presente  - ItaliaOnRoad - Rivista Italia Motori ItaliaOnRoad – Rivista Italia Motori">
            <a:extLst>
              <a:ext uri="{FF2B5EF4-FFF2-40B4-BE49-F238E27FC236}">
                <a16:creationId xmlns:a16="http://schemas.microsoft.com/office/drawing/2014/main" id="{048417FA-0493-9B25-E8AF-F783E4E018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52" t="2040" r="37903" b="7889"/>
          <a:stretch/>
        </p:blipFill>
        <p:spPr bwMode="auto">
          <a:xfrm>
            <a:off x="556611" y="666114"/>
            <a:ext cx="4272769" cy="569023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319518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3AE0E6A-619C-5C95-CDB5-EA029EFF5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DESIGN </a:t>
            </a:r>
            <a:r>
              <a:rPr lang="it-IT" b="1" dirty="0"/>
              <a:t>CONTROLLORE  </a:t>
            </a:r>
            <a:r>
              <a:rPr lang="it-IT" dirty="0">
                <a:latin typeface="Abadi" panose="020B0604020104020204" pitchFamily="34" charset="0"/>
              </a:rPr>
              <a:t>(1/5)</a:t>
            </a:r>
            <a:endParaRPr lang="it-IT" b="1" dirty="0"/>
          </a:p>
        </p:txBody>
      </p:sp>
      <p:pic>
        <p:nvPicPr>
          <p:cNvPr id="6" name="Segnaposto contenuto 5">
            <a:hlinkClick r:id="rId2" action="ppaction://hlinksldjump"/>
            <a:extLst>
              <a:ext uri="{FF2B5EF4-FFF2-40B4-BE49-F238E27FC236}">
                <a16:creationId xmlns:a16="http://schemas.microsoft.com/office/drawing/2014/main" id="{64C4D120-9E2A-415C-E931-4CF33DBB52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136382" y="1825625"/>
            <a:ext cx="7919235" cy="4351338"/>
          </a:xfrm>
          <a:prstGeom prst="rect">
            <a:avLst/>
          </a:prstGeom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89CCFBA-5C1B-9421-9596-DCDAECC26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7</a:t>
            </a:fld>
            <a:endParaRPr lang="en-US"/>
          </a:p>
        </p:txBody>
      </p:sp>
      <p:pic>
        <p:nvPicPr>
          <p:cNvPr id="5" name="Immagine 4">
            <a:hlinkClick r:id="rId4" action="ppaction://hlinksldjump"/>
            <a:extLst>
              <a:ext uri="{FF2B5EF4-FFF2-40B4-BE49-F238E27FC236}">
                <a16:creationId xmlns:a16="http://schemas.microsoft.com/office/drawing/2014/main" id="{544DA481-C013-1DDD-8764-DF9B05C52C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762" y="3377763"/>
            <a:ext cx="5030760" cy="2759315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8E1DCD76-1C54-9C8D-698D-26A3FC436A84}"/>
              </a:ext>
            </a:extLst>
          </p:cNvPr>
          <p:cNvSpPr txBox="1"/>
          <p:nvPr/>
        </p:nvSpPr>
        <p:spPr>
          <a:xfrm>
            <a:off x="594762" y="2319179"/>
            <a:ext cx="95267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800" dirty="0"/>
              <a:t>La figura 5 rappresenta il luogo di L(s)  mentre la </a:t>
            </a:r>
            <a:r>
              <a:rPr lang="it-IT" dirty="0"/>
              <a:t>6</a:t>
            </a:r>
            <a:r>
              <a:rPr lang="it-IT" sz="1800" dirty="0"/>
              <a:t> rappresenta la </a:t>
            </a:r>
            <a:r>
              <a:rPr lang="it-IT" sz="1800" dirty="0" err="1"/>
              <a:t>Wyr</a:t>
            </a:r>
            <a:r>
              <a:rPr lang="it-IT" sz="1800" dirty="0"/>
              <a:t> nel suo stato iniziale considerando come controllore C=1/s^2  (scelto per avere errore nullo). </a:t>
            </a:r>
          </a:p>
          <a:p>
            <a:r>
              <a:rPr lang="it-IT" sz="1800" dirty="0"/>
              <a:t>Si può notare che il sistema è instabile.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1A0A60FE-0AA2-E765-3CB0-3E616EA9F839}"/>
              </a:ext>
            </a:extLst>
          </p:cNvPr>
          <p:cNvSpPr txBox="1"/>
          <p:nvPr/>
        </p:nvSpPr>
        <p:spPr>
          <a:xfrm>
            <a:off x="594762" y="6166610"/>
            <a:ext cx="109002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800" dirty="0"/>
              <a:t>         Fig.5  Root Locus di L(s) con C=1/s^2                                         Fig.6  Step di </a:t>
            </a:r>
            <a:r>
              <a:rPr lang="it-IT" sz="1800" dirty="0" err="1"/>
              <a:t>Wyr</a:t>
            </a:r>
            <a:r>
              <a:rPr lang="it-IT" sz="1800" dirty="0"/>
              <a:t>(s) con C=1/s^2</a:t>
            </a:r>
          </a:p>
        </p:txBody>
      </p:sp>
    </p:spTree>
    <p:extLst>
      <p:ext uri="{BB962C8B-B14F-4D97-AF65-F5344CB8AC3E}">
        <p14:creationId xmlns:p14="http://schemas.microsoft.com/office/powerpoint/2010/main" val="22671678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FD2E3DE6-8EFE-527C-6463-AAC99CE395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F7AF89E-C50D-00B0-1532-55A01A5C4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6" name="Segnaposto contenuto 5">
            <a:extLst>
              <a:ext uri="{FF2B5EF4-FFF2-40B4-BE49-F238E27FC236}">
                <a16:creationId xmlns:a16="http://schemas.microsoft.com/office/drawing/2014/main" id="{3724588B-1657-8E01-A783-3B5863F146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36382" y="1825625"/>
            <a:ext cx="7919235" cy="4351338"/>
          </a:xfrm>
          <a:prstGeom prst="rect">
            <a:avLst/>
          </a:prstGeom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BD03B50-6ED7-BE3D-0045-4BFE43CF8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8</a:t>
            </a:fld>
            <a:endParaRPr lang="en-US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C5AC88B6-FC1E-25D2-1917-89FC081D34BE}"/>
              </a:ext>
            </a:extLst>
          </p:cNvPr>
          <p:cNvSpPr txBox="1"/>
          <p:nvPr/>
        </p:nvSpPr>
        <p:spPr>
          <a:xfrm>
            <a:off x="594762" y="2319179"/>
            <a:ext cx="825053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800" dirty="0"/>
              <a:t>La figura </a:t>
            </a:r>
            <a:r>
              <a:rPr lang="it-IT" dirty="0"/>
              <a:t>5</a:t>
            </a:r>
            <a:r>
              <a:rPr lang="it-IT" sz="1800" dirty="0"/>
              <a:t> e </a:t>
            </a:r>
            <a:r>
              <a:rPr lang="it-IT" dirty="0"/>
              <a:t>6</a:t>
            </a:r>
            <a:r>
              <a:rPr lang="it-IT" sz="1800" dirty="0"/>
              <a:t> rappresentano la </a:t>
            </a:r>
            <a:r>
              <a:rPr lang="it-IT" sz="1800" dirty="0" err="1"/>
              <a:t>Wyr</a:t>
            </a:r>
            <a:r>
              <a:rPr lang="it-IT" sz="1800" dirty="0"/>
              <a:t> nel suo stato iniziale considerando come controllore C=1/s^2.   Si può notare che il sistema è instabile.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F0B72909-35E3-7411-F1A1-D4BEAA2B51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966" y="158389"/>
            <a:ext cx="11300070" cy="6197961"/>
          </a:xfrm>
          <a:prstGeom prst="rect">
            <a:avLst/>
          </a:prstGeom>
        </p:spPr>
      </p:pic>
      <p:sp>
        <p:nvSpPr>
          <p:cNvPr id="3" name="Freccia a sinistra 2">
            <a:hlinkClick r:id="rId4" action="ppaction://hlinksldjump"/>
            <a:extLst>
              <a:ext uri="{FF2B5EF4-FFF2-40B4-BE49-F238E27FC236}">
                <a16:creationId xmlns:a16="http://schemas.microsoft.com/office/drawing/2014/main" id="{401AF8AB-5B59-ADAE-472B-87BC5226F004}"/>
              </a:ext>
            </a:extLst>
          </p:cNvPr>
          <p:cNvSpPr/>
          <p:nvPr/>
        </p:nvSpPr>
        <p:spPr>
          <a:xfrm>
            <a:off x="173263" y="726048"/>
            <a:ext cx="599406" cy="412380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505047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58913860-A984-4D9A-DD0E-CE0A8F7571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8E19731-96CA-1954-4682-A7A7699DF2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6" name="Segnaposto contenuto 5">
            <a:extLst>
              <a:ext uri="{FF2B5EF4-FFF2-40B4-BE49-F238E27FC236}">
                <a16:creationId xmlns:a16="http://schemas.microsoft.com/office/drawing/2014/main" id="{3E3C9055-4B12-BDFD-052D-D229F32F8A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6691" y="148628"/>
            <a:ext cx="11418618" cy="6274124"/>
          </a:xfrm>
          <a:prstGeom prst="rect">
            <a:avLst/>
          </a:prstGeom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B6647C7-AD2D-43BC-CB9F-3B938CDC23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9</a:t>
            </a:fld>
            <a:endParaRPr lang="en-US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F4C1AB5B-EFD6-67B7-146E-F0955BB391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762" y="3377763"/>
            <a:ext cx="5030760" cy="2759315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F74604D7-54BE-49DD-2529-EE939CD7D914}"/>
              </a:ext>
            </a:extLst>
          </p:cNvPr>
          <p:cNvSpPr txBox="1"/>
          <p:nvPr/>
        </p:nvSpPr>
        <p:spPr>
          <a:xfrm>
            <a:off x="594762" y="2319179"/>
            <a:ext cx="825053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800" dirty="0"/>
              <a:t>La figura </a:t>
            </a:r>
            <a:r>
              <a:rPr lang="it-IT" dirty="0"/>
              <a:t>5</a:t>
            </a:r>
            <a:r>
              <a:rPr lang="it-IT" sz="1800" dirty="0"/>
              <a:t> e </a:t>
            </a:r>
            <a:r>
              <a:rPr lang="it-IT" dirty="0"/>
              <a:t>6</a:t>
            </a:r>
            <a:r>
              <a:rPr lang="it-IT" sz="1800" dirty="0"/>
              <a:t> rappresentano la </a:t>
            </a:r>
            <a:r>
              <a:rPr lang="it-IT" sz="1800" dirty="0" err="1"/>
              <a:t>Wyr</a:t>
            </a:r>
            <a:r>
              <a:rPr lang="it-IT" sz="1800" dirty="0"/>
              <a:t> nel suo stato iniziale considerando come controllore C=1/s^2.   Si può notare che il sistema è instabile.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EFC6ECD2-DF9E-6570-B96C-BC8C9F26C060}"/>
              </a:ext>
            </a:extLst>
          </p:cNvPr>
          <p:cNvSpPr txBox="1"/>
          <p:nvPr/>
        </p:nvSpPr>
        <p:spPr>
          <a:xfrm>
            <a:off x="594762" y="6166610"/>
            <a:ext cx="109002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800" dirty="0"/>
              <a:t>                                                                                                                 </a:t>
            </a:r>
          </a:p>
        </p:txBody>
      </p:sp>
      <p:sp>
        <p:nvSpPr>
          <p:cNvPr id="3" name="Freccia a sinistra 2">
            <a:hlinkClick r:id="rId4" action="ppaction://hlinksldjump"/>
            <a:extLst>
              <a:ext uri="{FF2B5EF4-FFF2-40B4-BE49-F238E27FC236}">
                <a16:creationId xmlns:a16="http://schemas.microsoft.com/office/drawing/2014/main" id="{584C734E-63EE-C39B-966C-D10BF6BF1B82}"/>
              </a:ext>
            </a:extLst>
          </p:cNvPr>
          <p:cNvSpPr/>
          <p:nvPr/>
        </p:nvSpPr>
        <p:spPr>
          <a:xfrm>
            <a:off x="151724" y="720922"/>
            <a:ext cx="599406" cy="412380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575800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3808</TotalTime>
  <Words>1491</Words>
  <Application>Microsoft Office PowerPoint</Application>
  <PresentationFormat>Widescreen</PresentationFormat>
  <Paragraphs>152</Paragraphs>
  <Slides>24</Slides>
  <Notes>0</Notes>
  <HiddenSlides>7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4" baseType="lpstr">
      <vt:lpstr>Abadi</vt:lpstr>
      <vt:lpstr>Aptos</vt:lpstr>
      <vt:lpstr>Arial</vt:lpstr>
      <vt:lpstr>Calibri</vt:lpstr>
      <vt:lpstr>Calibri Light</vt:lpstr>
      <vt:lpstr>Cambria Math</vt:lpstr>
      <vt:lpstr>Gill Sans MT</vt:lpstr>
      <vt:lpstr>Menlo</vt:lpstr>
      <vt:lpstr>Wingdings 2</vt:lpstr>
      <vt:lpstr>Office Theme</vt:lpstr>
      <vt:lpstr>PowerPoint Presentation</vt:lpstr>
      <vt:lpstr>CRUISE CONTROL</vt:lpstr>
      <vt:lpstr>PROFILO DEL SISTEMA (1/3)</vt:lpstr>
      <vt:lpstr>PROFILO DEL SISTEMA (2/3)</vt:lpstr>
      <vt:lpstr>PROFILO DEL SISTEMA (3/3)</vt:lpstr>
      <vt:lpstr>SPECIFICHE DI PROGETTO RICHIESTE</vt:lpstr>
      <vt:lpstr>DESIGN CONTROLLORE  (1/5)</vt:lpstr>
      <vt:lpstr>PowerPoint Presentation</vt:lpstr>
      <vt:lpstr>PowerPoint Presentation</vt:lpstr>
      <vt:lpstr>DESIGN CONTROLLORE  (2/5)</vt:lpstr>
      <vt:lpstr>DESIGN CONTROLLORE  (2/3)</vt:lpstr>
      <vt:lpstr>DESIGN CONTROLLORE  (2/3)</vt:lpstr>
      <vt:lpstr>DESIGN CONTROLLORE  (3/5)</vt:lpstr>
      <vt:lpstr>DESIGN CONTROLLORE  (3/4)</vt:lpstr>
      <vt:lpstr>DESIGN CONTROLLORE  (4/5)</vt:lpstr>
      <vt:lpstr>DESIGN CONTROLLORE  (4/4)</vt:lpstr>
      <vt:lpstr>DESIGN CONTROLLORE  (5/5)</vt:lpstr>
      <vt:lpstr>ANALISI INSEGUIMENTO RAMPA</vt:lpstr>
      <vt:lpstr>MASSIMO RITARDO AMMISSIBILE</vt:lpstr>
      <vt:lpstr>MASSIMO RITARDO AMMISSIBILE</vt:lpstr>
      <vt:lpstr> SATURAZIONE (1/3)</vt:lpstr>
      <vt:lpstr>SATURAZIONE (2/3)  </vt:lpstr>
      <vt:lpstr>SATURAZIONE (3/3)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roberto silvestri</dc:creator>
  <cp:lastModifiedBy>davide</cp:lastModifiedBy>
  <cp:revision>24</cp:revision>
  <dcterms:created xsi:type="dcterms:W3CDTF">2024-02-02T20:48:05Z</dcterms:created>
  <dcterms:modified xsi:type="dcterms:W3CDTF">2024-05-30T10:59:06Z</dcterms:modified>
</cp:coreProperties>
</file>

<file path=docProps/thumbnail.jpeg>
</file>